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16"/>
  </p:notesMasterIdLst>
  <p:sldIdLst>
    <p:sldId id="263" r:id="rId3"/>
    <p:sldId id="277" r:id="rId4"/>
    <p:sldId id="292" r:id="rId5"/>
    <p:sldId id="300" r:id="rId6"/>
    <p:sldId id="268" r:id="rId7"/>
    <p:sldId id="271" r:id="rId8"/>
    <p:sldId id="311" r:id="rId9"/>
    <p:sldId id="301" r:id="rId10"/>
    <p:sldId id="313" r:id="rId11"/>
    <p:sldId id="285" r:id="rId12"/>
    <p:sldId id="314" r:id="rId13"/>
    <p:sldId id="315" r:id="rId14"/>
    <p:sldId id="307" r:id="rId15"/>
  </p:sldIdLst>
  <p:sldSz cx="24384000" cy="13716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B4275D99-4BD5-487B-B9CA-DFD87C9DB0E3}">
          <p14:sldIdLst>
            <p14:sldId id="263"/>
            <p14:sldId id="277"/>
            <p14:sldId id="292"/>
            <p14:sldId id="300"/>
          </p14:sldIdLst>
        </p14:section>
        <p14:section name="Wprowadzenie" id="{9CB1DDF7-F489-473B-8B7E-016A873876F6}">
          <p14:sldIdLst>
            <p14:sldId id="268"/>
            <p14:sldId id="271"/>
            <p14:sldId id="311"/>
          </p14:sldIdLst>
        </p14:section>
        <p14:section name="Ciąg zredukowany" id="{57094C13-3C03-47CE-AF3F-EBF17D15902C}">
          <p14:sldIdLst>
            <p14:sldId id="301"/>
            <p14:sldId id="313"/>
          </p14:sldIdLst>
        </p14:section>
        <p14:section name="Optymalizacja podejścia" id="{221B6046-3EC3-4B13-8713-C4A39A7A84A8}">
          <p14:sldIdLst>
            <p14:sldId id="285"/>
          </p14:sldIdLst>
        </p14:section>
        <p14:section name="Holowanie na start" id="{EA2C89CA-E52F-4EF3-9B76-426F230039D3}">
          <p14:sldIdLst>
            <p14:sldId id="314"/>
            <p14:sldId id="315"/>
          </p14:sldIdLst>
        </p14:section>
        <p14:section name="Podsumowanie" id="{A6DDCF96-2608-419A-8403-655E78B7BB25}">
          <p14:sldIdLst>
            <p14:sldId id="30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F3D75"/>
    <a:srgbClr val="561315"/>
    <a:srgbClr val="7BA0D5"/>
    <a:srgbClr val="F37B7D"/>
    <a:srgbClr val="C22529"/>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Styl pośredni 1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7B26C5-4107-4FEC-AEDC-1716B250A1EF}" styleName="Styl jasny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Styl ciemny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89" autoAdjust="0"/>
    <p:restoredTop sz="93179" autoAdjust="0"/>
  </p:normalViewPr>
  <p:slideViewPr>
    <p:cSldViewPr snapToGrid="0">
      <p:cViewPr varScale="1">
        <p:scale>
          <a:sx n="32" d="100"/>
          <a:sy n="32" d="100"/>
        </p:scale>
        <p:origin x="740" y="44"/>
      </p:cViewPr>
      <p:guideLst/>
    </p:cSldViewPr>
  </p:slideViewPr>
  <p:outlineViewPr>
    <p:cViewPr>
      <p:scale>
        <a:sx n="33" d="100"/>
        <a:sy n="33" d="100"/>
      </p:scale>
      <p:origin x="0" y="0"/>
    </p:cViewPr>
  </p:outlineViewPr>
  <p:notesTextViewPr>
    <p:cViewPr>
      <p:scale>
        <a:sx n="115" d="100"/>
        <a:sy n="115" d="100"/>
      </p:scale>
      <p:origin x="0" y="0"/>
    </p:cViewPr>
  </p:notesTextViewPr>
  <p:sorterViewPr>
    <p:cViewPr>
      <p:scale>
        <a:sx n="100" d="100"/>
        <a:sy n="100" d="100"/>
      </p:scale>
      <p:origin x="0" y="-144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Arkusz_programu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450857659212298E-2"/>
          <c:y val="3.2324321946894663E-2"/>
          <c:w val="0.90957556711144294"/>
          <c:h val="0.89852994452424306"/>
        </c:manualLayout>
      </c:layout>
      <c:scatterChart>
        <c:scatterStyle val="smoothMarker"/>
        <c:varyColors val="0"/>
        <c:ser>
          <c:idx val="0"/>
          <c:order val="0"/>
          <c:spPr>
            <a:ln w="38100" cap="rnd">
              <a:solidFill>
                <a:sysClr val="windowText" lastClr="000000"/>
              </a:solidFill>
              <a:round/>
            </a:ln>
            <a:effectLst/>
          </c:spPr>
          <c:marker>
            <c:symbol val="none"/>
          </c:marker>
          <c:xVal>
            <c:numRef>
              <c:f>Arkusz1!$A$1:$A$7</c:f>
              <c:numCache>
                <c:formatCode>General</c:formatCode>
                <c:ptCount val="7"/>
                <c:pt idx="0">
                  <c:v>1</c:v>
                </c:pt>
                <c:pt idx="1">
                  <c:v>2</c:v>
                </c:pt>
                <c:pt idx="2">
                  <c:v>3</c:v>
                </c:pt>
                <c:pt idx="3">
                  <c:v>4</c:v>
                </c:pt>
                <c:pt idx="4">
                  <c:v>5</c:v>
                </c:pt>
                <c:pt idx="5">
                  <c:v>6</c:v>
                </c:pt>
                <c:pt idx="6">
                  <c:v>7</c:v>
                </c:pt>
              </c:numCache>
            </c:numRef>
          </c:xVal>
          <c:yVal>
            <c:numRef>
              <c:f>Arkusz1!$B$1:$B$7</c:f>
              <c:numCache>
                <c:formatCode>General</c:formatCode>
                <c:ptCount val="7"/>
                <c:pt idx="0">
                  <c:v>2.8</c:v>
                </c:pt>
                <c:pt idx="1">
                  <c:v>2</c:v>
                </c:pt>
                <c:pt idx="2">
                  <c:v>1.6</c:v>
                </c:pt>
                <c:pt idx="3">
                  <c:v>1.405</c:v>
                </c:pt>
                <c:pt idx="4">
                  <c:v>1.26</c:v>
                </c:pt>
                <c:pt idx="5">
                  <c:v>1.1399999999999999</c:v>
                </c:pt>
                <c:pt idx="6">
                  <c:v>1.0449999999999999</c:v>
                </c:pt>
              </c:numCache>
            </c:numRef>
          </c:yVal>
          <c:smooth val="1"/>
          <c:extLst>
            <c:ext xmlns:c16="http://schemas.microsoft.com/office/drawing/2014/chart" uri="{C3380CC4-5D6E-409C-BE32-E72D297353CC}">
              <c16:uniqueId val="{00000000-67A0-4958-A213-5F3FF4D6846E}"/>
            </c:ext>
          </c:extLst>
        </c:ser>
        <c:ser>
          <c:idx val="1"/>
          <c:order val="1"/>
          <c:spPr>
            <a:ln w="38100" cap="rnd">
              <a:solidFill>
                <a:schemeClr val="accent2"/>
              </a:solidFill>
              <a:round/>
            </a:ln>
            <a:effectLst/>
          </c:spPr>
          <c:marker>
            <c:symbol val="none"/>
          </c:marker>
          <c:xVal>
            <c:numRef>
              <c:f>Arkusz1!$A$1:$A$7</c:f>
              <c:numCache>
                <c:formatCode>General</c:formatCode>
                <c:ptCount val="7"/>
                <c:pt idx="0">
                  <c:v>1</c:v>
                </c:pt>
                <c:pt idx="1">
                  <c:v>2</c:v>
                </c:pt>
                <c:pt idx="2">
                  <c:v>3</c:v>
                </c:pt>
                <c:pt idx="3">
                  <c:v>4</c:v>
                </c:pt>
                <c:pt idx="4">
                  <c:v>5</c:v>
                </c:pt>
                <c:pt idx="5">
                  <c:v>6</c:v>
                </c:pt>
                <c:pt idx="6">
                  <c:v>7</c:v>
                </c:pt>
              </c:numCache>
            </c:numRef>
          </c:xVal>
          <c:yVal>
            <c:numRef>
              <c:f>Arkusz1!$C$1:$C$7</c:f>
              <c:numCache>
                <c:formatCode>General</c:formatCode>
                <c:ptCount val="7"/>
                <c:pt idx="0">
                  <c:v>2.5</c:v>
                </c:pt>
                <c:pt idx="1">
                  <c:v>1.85</c:v>
                </c:pt>
                <c:pt idx="2">
                  <c:v>1.5</c:v>
                </c:pt>
                <c:pt idx="3">
                  <c:v>1.3149999999999999</c:v>
                </c:pt>
                <c:pt idx="4">
                  <c:v>1.18</c:v>
                </c:pt>
                <c:pt idx="5">
                  <c:v>1.07</c:v>
                </c:pt>
                <c:pt idx="6">
                  <c:v>0.98499999999999999</c:v>
                </c:pt>
              </c:numCache>
            </c:numRef>
          </c:yVal>
          <c:smooth val="1"/>
          <c:extLst>
            <c:ext xmlns:c16="http://schemas.microsoft.com/office/drawing/2014/chart" uri="{C3380CC4-5D6E-409C-BE32-E72D297353CC}">
              <c16:uniqueId val="{00000001-67A0-4958-A213-5F3FF4D6846E}"/>
            </c:ext>
          </c:extLst>
        </c:ser>
        <c:ser>
          <c:idx val="2"/>
          <c:order val="2"/>
          <c:spPr>
            <a:ln w="38100" cap="rnd">
              <a:solidFill>
                <a:schemeClr val="accent3"/>
              </a:solidFill>
              <a:round/>
            </a:ln>
            <a:effectLst/>
          </c:spPr>
          <c:marker>
            <c:symbol val="none"/>
          </c:marker>
          <c:xVal>
            <c:numRef>
              <c:f>Arkusz1!$A$1:$A$7</c:f>
              <c:numCache>
                <c:formatCode>General</c:formatCode>
                <c:ptCount val="7"/>
                <c:pt idx="0">
                  <c:v>1</c:v>
                </c:pt>
                <c:pt idx="1">
                  <c:v>2</c:v>
                </c:pt>
                <c:pt idx="2">
                  <c:v>3</c:v>
                </c:pt>
                <c:pt idx="3">
                  <c:v>4</c:v>
                </c:pt>
                <c:pt idx="4">
                  <c:v>5</c:v>
                </c:pt>
                <c:pt idx="5">
                  <c:v>6</c:v>
                </c:pt>
                <c:pt idx="6">
                  <c:v>7</c:v>
                </c:pt>
              </c:numCache>
            </c:numRef>
          </c:xVal>
          <c:yVal>
            <c:numRef>
              <c:f>Arkusz1!$D$1:$D$7</c:f>
              <c:numCache>
                <c:formatCode>General</c:formatCode>
                <c:ptCount val="7"/>
                <c:pt idx="0">
                  <c:v>2.2000000000000002</c:v>
                </c:pt>
                <c:pt idx="1">
                  <c:v>1.7</c:v>
                </c:pt>
                <c:pt idx="2">
                  <c:v>1.4</c:v>
                </c:pt>
                <c:pt idx="3">
                  <c:v>1.2250000000000001</c:v>
                </c:pt>
                <c:pt idx="4">
                  <c:v>1.1000000000000001</c:v>
                </c:pt>
                <c:pt idx="5">
                  <c:v>1</c:v>
                </c:pt>
                <c:pt idx="6">
                  <c:v>0.92500000000000004</c:v>
                </c:pt>
              </c:numCache>
            </c:numRef>
          </c:yVal>
          <c:smooth val="1"/>
          <c:extLst>
            <c:ext xmlns:c16="http://schemas.microsoft.com/office/drawing/2014/chart" uri="{C3380CC4-5D6E-409C-BE32-E72D297353CC}">
              <c16:uniqueId val="{00000002-67A0-4958-A213-5F3FF4D6846E}"/>
            </c:ext>
          </c:extLst>
        </c:ser>
        <c:ser>
          <c:idx val="3"/>
          <c:order val="3"/>
          <c:spPr>
            <a:ln w="38100" cap="rnd">
              <a:solidFill>
                <a:schemeClr val="accent4"/>
              </a:solidFill>
              <a:round/>
            </a:ln>
            <a:effectLst/>
          </c:spPr>
          <c:marker>
            <c:symbol val="none"/>
          </c:marker>
          <c:xVal>
            <c:numRef>
              <c:f>Arkusz1!$A$1:$A$7</c:f>
              <c:numCache>
                <c:formatCode>General</c:formatCode>
                <c:ptCount val="7"/>
                <c:pt idx="0">
                  <c:v>1</c:v>
                </c:pt>
                <c:pt idx="1">
                  <c:v>2</c:v>
                </c:pt>
                <c:pt idx="2">
                  <c:v>3</c:v>
                </c:pt>
                <c:pt idx="3">
                  <c:v>4</c:v>
                </c:pt>
                <c:pt idx="4">
                  <c:v>5</c:v>
                </c:pt>
                <c:pt idx="5">
                  <c:v>6</c:v>
                </c:pt>
                <c:pt idx="6">
                  <c:v>7</c:v>
                </c:pt>
              </c:numCache>
            </c:numRef>
          </c:xVal>
          <c:yVal>
            <c:numRef>
              <c:f>Arkusz1!$E$1:$E$7</c:f>
              <c:numCache>
                <c:formatCode>General</c:formatCode>
                <c:ptCount val="7"/>
                <c:pt idx="0">
                  <c:v>2.02</c:v>
                </c:pt>
                <c:pt idx="1">
                  <c:v>1.61</c:v>
                </c:pt>
                <c:pt idx="2">
                  <c:v>1.34</c:v>
                </c:pt>
                <c:pt idx="3">
                  <c:v>1.171</c:v>
                </c:pt>
                <c:pt idx="4">
                  <c:v>1.052</c:v>
                </c:pt>
                <c:pt idx="5">
                  <c:v>0.95799999999999996</c:v>
                </c:pt>
                <c:pt idx="6">
                  <c:v>0.88900000000000001</c:v>
                </c:pt>
              </c:numCache>
            </c:numRef>
          </c:yVal>
          <c:smooth val="1"/>
          <c:extLst>
            <c:ext xmlns:c16="http://schemas.microsoft.com/office/drawing/2014/chart" uri="{C3380CC4-5D6E-409C-BE32-E72D297353CC}">
              <c16:uniqueId val="{00000003-67A0-4958-A213-5F3FF4D6846E}"/>
            </c:ext>
          </c:extLst>
        </c:ser>
        <c:ser>
          <c:idx val="4"/>
          <c:order val="4"/>
          <c:spPr>
            <a:ln w="38100" cap="rnd">
              <a:solidFill>
                <a:schemeClr val="accent5"/>
              </a:solidFill>
              <a:round/>
            </a:ln>
            <a:effectLst/>
          </c:spPr>
          <c:marker>
            <c:symbol val="none"/>
          </c:marker>
          <c:xVal>
            <c:numRef>
              <c:f>Arkusz1!$A$1:$A$7</c:f>
              <c:numCache>
                <c:formatCode>General</c:formatCode>
                <c:ptCount val="7"/>
                <c:pt idx="0">
                  <c:v>1</c:v>
                </c:pt>
                <c:pt idx="1">
                  <c:v>2</c:v>
                </c:pt>
                <c:pt idx="2">
                  <c:v>3</c:v>
                </c:pt>
                <c:pt idx="3">
                  <c:v>4</c:v>
                </c:pt>
                <c:pt idx="4">
                  <c:v>5</c:v>
                </c:pt>
                <c:pt idx="5">
                  <c:v>6</c:v>
                </c:pt>
                <c:pt idx="6">
                  <c:v>7</c:v>
                </c:pt>
              </c:numCache>
            </c:numRef>
          </c:xVal>
          <c:yVal>
            <c:numRef>
              <c:f>Arkusz1!$F$1:$F$7</c:f>
              <c:numCache>
                <c:formatCode>General</c:formatCode>
                <c:ptCount val="7"/>
                <c:pt idx="0">
                  <c:v>1.9</c:v>
                </c:pt>
                <c:pt idx="1">
                  <c:v>1.52</c:v>
                </c:pt>
                <c:pt idx="2">
                  <c:v>1.28</c:v>
                </c:pt>
                <c:pt idx="3">
                  <c:v>1.117</c:v>
                </c:pt>
                <c:pt idx="4">
                  <c:v>1.004</c:v>
                </c:pt>
                <c:pt idx="5">
                  <c:v>0.91600000000000004</c:v>
                </c:pt>
                <c:pt idx="6">
                  <c:v>0.85299999999999998</c:v>
                </c:pt>
              </c:numCache>
            </c:numRef>
          </c:yVal>
          <c:smooth val="1"/>
          <c:extLst>
            <c:ext xmlns:c16="http://schemas.microsoft.com/office/drawing/2014/chart" uri="{C3380CC4-5D6E-409C-BE32-E72D297353CC}">
              <c16:uniqueId val="{00000004-67A0-4958-A213-5F3FF4D6846E}"/>
            </c:ext>
          </c:extLst>
        </c:ser>
        <c:dLbls>
          <c:showLegendKey val="0"/>
          <c:showVal val="0"/>
          <c:showCatName val="0"/>
          <c:showSerName val="0"/>
          <c:showPercent val="0"/>
          <c:showBubbleSize val="0"/>
        </c:dLbls>
        <c:axId val="259968720"/>
        <c:axId val="262788440"/>
      </c:scatterChart>
      <c:valAx>
        <c:axId val="259968720"/>
        <c:scaling>
          <c:orientation val="minMax"/>
        </c:scaling>
        <c:delete val="0"/>
        <c:axPos val="b"/>
        <c:majorGridlines>
          <c:spPr>
            <a:ln w="9525" cap="flat" cmpd="sng" algn="ctr">
              <a:solidFill>
                <a:schemeClr val="tx1"/>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pl-PL"/>
          </a:p>
        </c:txPr>
        <c:crossAx val="262788440"/>
        <c:crosses val="autoZero"/>
        <c:crossBetween val="midCat"/>
      </c:valAx>
      <c:valAx>
        <c:axId val="262788440"/>
        <c:scaling>
          <c:orientation val="minMax"/>
          <c:min val="0.5"/>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pl-PL"/>
          </a:p>
        </c:txPr>
        <c:crossAx val="259968720"/>
        <c:crosses val="autoZero"/>
        <c:crossBetween val="midCat"/>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sz="1800"/>
      </a:pPr>
      <a:endParaRPr lang="pl-PL"/>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0.09021</cdr:x>
      <cdr:y>0.18263</cdr:y>
    </cdr:from>
    <cdr:to>
      <cdr:x>0.16451</cdr:x>
      <cdr:y>0.23244</cdr:y>
    </cdr:to>
    <cdr:sp macro="" textlink="">
      <cdr:nvSpPr>
        <cdr:cNvPr id="3" name="Pole tekstowe 2"/>
        <cdr:cNvSpPr txBox="1"/>
      </cdr:nvSpPr>
      <cdr:spPr>
        <a:xfrm xmlns:a="http://schemas.openxmlformats.org/drawingml/2006/main">
          <a:off x="1043719" y="1584886"/>
          <a:ext cx="859666" cy="4322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l-PL" sz="2800" dirty="0">
              <a:latin typeface="Times New Roman" panose="02020603050405020304" pitchFamily="18" charset="0"/>
              <a:cs typeface="Times New Roman" panose="02020603050405020304" pitchFamily="18" charset="0"/>
            </a:rPr>
            <a:t>5%</a:t>
          </a:r>
        </a:p>
      </cdr:txBody>
    </cdr:sp>
  </cdr:relSizeAnchor>
  <cdr:relSizeAnchor xmlns:cdr="http://schemas.openxmlformats.org/drawingml/2006/chartDrawing">
    <cdr:from>
      <cdr:x>0.54135</cdr:x>
      <cdr:y>0.2565</cdr:y>
    </cdr:from>
    <cdr:to>
      <cdr:x>0.6538</cdr:x>
      <cdr:y>0.33588</cdr:y>
    </cdr:to>
    <cdr:sp macro="" textlink="">
      <cdr:nvSpPr>
        <cdr:cNvPr id="4" name="Pole tekstowe 1"/>
        <cdr:cNvSpPr txBox="1"/>
      </cdr:nvSpPr>
      <cdr:spPr>
        <a:xfrm xmlns:a="http://schemas.openxmlformats.org/drawingml/2006/main">
          <a:off x="3117850" y="1108075"/>
          <a:ext cx="647700" cy="342900"/>
        </a:xfrm>
        <a:prstGeom xmlns:a="http://schemas.openxmlformats.org/drawingml/2006/main" prst="rect">
          <a:avLst/>
        </a:prstGeom>
      </cdr:spPr>
    </cdr:sp>
  </cdr:relSizeAnchor>
  <cdr:relSizeAnchor xmlns:cdr="http://schemas.openxmlformats.org/drawingml/2006/chartDrawing">
    <cdr:from>
      <cdr:x>0.64388</cdr:x>
      <cdr:y>0.31824</cdr:y>
    </cdr:from>
    <cdr:to>
      <cdr:x>0.75634</cdr:x>
      <cdr:y>0.39762</cdr:y>
    </cdr:to>
    <cdr:sp macro="" textlink="">
      <cdr:nvSpPr>
        <cdr:cNvPr id="6" name="Pole tekstowe 1"/>
        <cdr:cNvSpPr txBox="1"/>
      </cdr:nvSpPr>
      <cdr:spPr>
        <a:xfrm xmlns:a="http://schemas.openxmlformats.org/drawingml/2006/main">
          <a:off x="3708400" y="1374775"/>
          <a:ext cx="647700" cy="342900"/>
        </a:xfrm>
        <a:prstGeom xmlns:a="http://schemas.openxmlformats.org/drawingml/2006/main" prst="rect">
          <a:avLst/>
        </a:prstGeom>
      </cdr:spPr>
    </cdr:sp>
  </cdr:relSizeAnchor>
  <cdr:relSizeAnchor xmlns:cdr="http://schemas.openxmlformats.org/drawingml/2006/chartDrawing">
    <cdr:from>
      <cdr:x>0.24366</cdr:x>
      <cdr:y>0.79818</cdr:y>
    </cdr:from>
    <cdr:to>
      <cdr:x>0.31643</cdr:x>
      <cdr:y>0.86432</cdr:y>
    </cdr:to>
    <cdr:sp macro="" textlink="">
      <cdr:nvSpPr>
        <cdr:cNvPr id="7" name="Pole tekstowe 1"/>
        <cdr:cNvSpPr txBox="1"/>
      </cdr:nvSpPr>
      <cdr:spPr>
        <a:xfrm xmlns:a="http://schemas.openxmlformats.org/drawingml/2006/main">
          <a:off x="1403350" y="3448050"/>
          <a:ext cx="419100" cy="285750"/>
        </a:xfrm>
        <a:prstGeom xmlns:a="http://schemas.openxmlformats.org/drawingml/2006/main" prst="rect">
          <a:avLst/>
        </a:prstGeom>
      </cdr:spPr>
    </cdr:sp>
  </cdr:relSizeAnchor>
  <cdr:relSizeAnchor xmlns:cdr="http://schemas.openxmlformats.org/drawingml/2006/chartDrawing">
    <cdr:from>
      <cdr:x>0.09585</cdr:x>
      <cdr:y>0.06761</cdr:y>
    </cdr:from>
    <cdr:to>
      <cdr:x>0.17015</cdr:x>
      <cdr:y>0.11742</cdr:y>
    </cdr:to>
    <cdr:sp macro="" textlink="">
      <cdr:nvSpPr>
        <cdr:cNvPr id="10" name="Pole tekstowe 2">
          <a:extLst xmlns:a="http://schemas.openxmlformats.org/drawingml/2006/main">
            <a:ext uri="{FF2B5EF4-FFF2-40B4-BE49-F238E27FC236}">
              <a16:creationId xmlns:a16="http://schemas.microsoft.com/office/drawing/2014/main" id="{074DF230-82C0-1064-2C6E-7C6EA0BFC7BD}"/>
            </a:ext>
          </a:extLst>
        </cdr:cNvPr>
        <cdr:cNvSpPr txBox="1"/>
      </cdr:nvSpPr>
      <cdr:spPr>
        <a:xfrm xmlns:a="http://schemas.openxmlformats.org/drawingml/2006/main">
          <a:off x="1109034" y="586755"/>
          <a:ext cx="859666" cy="43226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l-PL" sz="2800" dirty="0">
              <a:latin typeface="Times New Roman" panose="02020603050405020304" pitchFamily="18" charset="0"/>
              <a:cs typeface="Times New Roman" panose="02020603050405020304" pitchFamily="18" charset="0"/>
            </a:rPr>
            <a:t>0%</a:t>
          </a:r>
        </a:p>
      </cdr:txBody>
    </cdr:sp>
  </cdr:relSizeAnchor>
  <cdr:relSizeAnchor xmlns:cdr="http://schemas.openxmlformats.org/drawingml/2006/chartDrawing">
    <cdr:from>
      <cdr:x>0.07954</cdr:x>
      <cdr:y>0.27545</cdr:y>
    </cdr:from>
    <cdr:to>
      <cdr:x>0.16764</cdr:x>
      <cdr:y>0.32526</cdr:y>
    </cdr:to>
    <cdr:sp macro="" textlink="">
      <cdr:nvSpPr>
        <cdr:cNvPr id="11" name="Pole tekstowe 2">
          <a:extLst xmlns:a="http://schemas.openxmlformats.org/drawingml/2006/main">
            <a:ext uri="{FF2B5EF4-FFF2-40B4-BE49-F238E27FC236}">
              <a16:creationId xmlns:a16="http://schemas.microsoft.com/office/drawing/2014/main" id="{074DF230-82C0-1064-2C6E-7C6EA0BFC7BD}"/>
            </a:ext>
          </a:extLst>
        </cdr:cNvPr>
        <cdr:cNvSpPr txBox="1"/>
      </cdr:nvSpPr>
      <cdr:spPr>
        <a:xfrm xmlns:a="http://schemas.openxmlformats.org/drawingml/2006/main">
          <a:off x="920297" y="2390429"/>
          <a:ext cx="1019374" cy="43226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l-PL" sz="2800" dirty="0">
              <a:latin typeface="Times New Roman" panose="02020603050405020304" pitchFamily="18" charset="0"/>
              <a:cs typeface="Times New Roman" panose="02020603050405020304" pitchFamily="18" charset="0"/>
            </a:rPr>
            <a:t>10%</a:t>
          </a:r>
        </a:p>
      </cdr:txBody>
    </cdr:sp>
  </cdr:relSizeAnchor>
  <cdr:relSizeAnchor xmlns:cdr="http://schemas.openxmlformats.org/drawingml/2006/chartDrawing">
    <cdr:from>
      <cdr:x>0.07703</cdr:x>
      <cdr:y>0.33674</cdr:y>
    </cdr:from>
    <cdr:to>
      <cdr:x>0.16576</cdr:x>
      <cdr:y>0.38655</cdr:y>
    </cdr:to>
    <cdr:sp macro="" textlink="">
      <cdr:nvSpPr>
        <cdr:cNvPr id="12" name="Pole tekstowe 2">
          <a:extLst xmlns:a="http://schemas.openxmlformats.org/drawingml/2006/main">
            <a:ext uri="{FF2B5EF4-FFF2-40B4-BE49-F238E27FC236}">
              <a16:creationId xmlns:a16="http://schemas.microsoft.com/office/drawing/2014/main" id="{5228D6CF-F24D-BC52-19EA-14407B43D54F}"/>
            </a:ext>
          </a:extLst>
        </cdr:cNvPr>
        <cdr:cNvSpPr txBox="1"/>
      </cdr:nvSpPr>
      <cdr:spPr>
        <a:xfrm xmlns:a="http://schemas.openxmlformats.org/drawingml/2006/main">
          <a:off x="891269" y="2922336"/>
          <a:ext cx="1026631" cy="43226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l-PL" sz="2800" dirty="0">
              <a:latin typeface="Times New Roman" panose="02020603050405020304" pitchFamily="18" charset="0"/>
              <a:cs typeface="Times New Roman" panose="02020603050405020304" pitchFamily="18" charset="0"/>
            </a:rPr>
            <a:t>15%</a:t>
          </a:r>
        </a:p>
      </cdr:txBody>
    </cdr:sp>
  </cdr:relSizeAnchor>
  <cdr:relSizeAnchor xmlns:cdr="http://schemas.openxmlformats.org/drawingml/2006/chartDrawing">
    <cdr:from>
      <cdr:x>0.07954</cdr:x>
      <cdr:y>0.38302</cdr:y>
    </cdr:from>
    <cdr:to>
      <cdr:x>0.16576</cdr:x>
      <cdr:y>0.43283</cdr:y>
    </cdr:to>
    <cdr:sp macro="" textlink="">
      <cdr:nvSpPr>
        <cdr:cNvPr id="13" name="Pole tekstowe 2">
          <a:extLst xmlns:a="http://schemas.openxmlformats.org/drawingml/2006/main">
            <a:ext uri="{FF2B5EF4-FFF2-40B4-BE49-F238E27FC236}">
              <a16:creationId xmlns:a16="http://schemas.microsoft.com/office/drawing/2014/main" id="{5228D6CF-F24D-BC52-19EA-14407B43D54F}"/>
            </a:ext>
          </a:extLst>
        </cdr:cNvPr>
        <cdr:cNvSpPr txBox="1"/>
      </cdr:nvSpPr>
      <cdr:spPr>
        <a:xfrm xmlns:a="http://schemas.openxmlformats.org/drawingml/2006/main">
          <a:off x="920297" y="3323987"/>
          <a:ext cx="997602" cy="43226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l-PL" sz="2800" dirty="0">
              <a:latin typeface="Times New Roman" panose="02020603050405020304" pitchFamily="18" charset="0"/>
              <a:cs typeface="Times New Roman" panose="02020603050405020304" pitchFamily="18" charset="0"/>
            </a:rPr>
            <a:t>20%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8432F950-CB00-418D-8292-662FD109C506}" type="datetimeFigureOut">
              <a:rPr lang="pl-PL" smtClean="0"/>
              <a:t>02.11.2022</a:t>
            </a:fld>
            <a:endParaRPr lang="pl-PL" dirty="0"/>
          </a:p>
        </p:txBody>
      </p:sp>
      <p:sp>
        <p:nvSpPr>
          <p:cNvPr id="4" name="Symbol zastępczy obrazu slajdu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D146365-D158-411C-B001-9747F5A37099}" type="slidenum">
              <a:rPr lang="pl-PL" smtClean="0"/>
              <a:t>‹#›</a:t>
            </a:fld>
            <a:endParaRPr lang="pl-PL" dirty="0"/>
          </a:p>
        </p:txBody>
      </p:sp>
    </p:spTree>
    <p:extLst>
      <p:ext uri="{BB962C8B-B14F-4D97-AF65-F5344CB8AC3E}">
        <p14:creationId xmlns:p14="http://schemas.microsoft.com/office/powerpoint/2010/main" val="4267297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5"/>
          </p:nvPr>
        </p:nvSpPr>
        <p:spPr/>
        <p:txBody>
          <a:bodyPr/>
          <a:lstStyle/>
          <a:p>
            <a:fld id="{DD146365-D158-411C-B001-9747F5A37099}" type="slidenum">
              <a:rPr lang="pl-PL" smtClean="0"/>
              <a:t>2</a:t>
            </a:fld>
            <a:endParaRPr lang="pl-PL" dirty="0"/>
          </a:p>
        </p:txBody>
      </p:sp>
    </p:spTree>
    <p:extLst>
      <p:ext uri="{BB962C8B-B14F-4D97-AF65-F5344CB8AC3E}">
        <p14:creationId xmlns:p14="http://schemas.microsoft.com/office/powerpoint/2010/main" val="422984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5"/>
          </p:nvPr>
        </p:nvSpPr>
        <p:spPr/>
        <p:txBody>
          <a:bodyPr/>
          <a:lstStyle/>
          <a:p>
            <a:fld id="{DD146365-D158-411C-B001-9747F5A37099}" type="slidenum">
              <a:rPr lang="pl-PL" smtClean="0"/>
              <a:t>12</a:t>
            </a:fld>
            <a:endParaRPr lang="pl-PL" dirty="0"/>
          </a:p>
        </p:txBody>
      </p:sp>
    </p:spTree>
    <p:extLst>
      <p:ext uri="{BB962C8B-B14F-4D97-AF65-F5344CB8AC3E}">
        <p14:creationId xmlns:p14="http://schemas.microsoft.com/office/powerpoint/2010/main" val="74725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5"/>
          </p:nvPr>
        </p:nvSpPr>
        <p:spPr/>
        <p:txBody>
          <a:bodyPr/>
          <a:lstStyle/>
          <a:p>
            <a:fld id="{DD146365-D158-411C-B001-9747F5A37099}" type="slidenum">
              <a:rPr lang="pl-PL" smtClean="0"/>
              <a:t>3</a:t>
            </a:fld>
            <a:endParaRPr lang="pl-PL" dirty="0"/>
          </a:p>
        </p:txBody>
      </p:sp>
    </p:spTree>
    <p:extLst>
      <p:ext uri="{BB962C8B-B14F-4D97-AF65-F5344CB8AC3E}">
        <p14:creationId xmlns:p14="http://schemas.microsoft.com/office/powerpoint/2010/main" val="2492070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5"/>
          </p:nvPr>
        </p:nvSpPr>
        <p:spPr/>
        <p:txBody>
          <a:bodyPr/>
          <a:lstStyle/>
          <a:p>
            <a:fld id="{DD146365-D158-411C-B001-9747F5A37099}" type="slidenum">
              <a:rPr lang="pl-PL" smtClean="0"/>
              <a:t>5</a:t>
            </a:fld>
            <a:endParaRPr lang="pl-PL" dirty="0"/>
          </a:p>
        </p:txBody>
      </p:sp>
    </p:spTree>
    <p:extLst>
      <p:ext uri="{BB962C8B-B14F-4D97-AF65-F5344CB8AC3E}">
        <p14:creationId xmlns:p14="http://schemas.microsoft.com/office/powerpoint/2010/main" val="3680179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5"/>
          </p:nvPr>
        </p:nvSpPr>
        <p:spPr/>
        <p:txBody>
          <a:bodyPr/>
          <a:lstStyle/>
          <a:p>
            <a:fld id="{DD146365-D158-411C-B001-9747F5A37099}" type="slidenum">
              <a:rPr lang="pl-PL" smtClean="0"/>
              <a:t>6</a:t>
            </a:fld>
            <a:endParaRPr lang="pl-PL" dirty="0"/>
          </a:p>
        </p:txBody>
      </p:sp>
    </p:spTree>
    <p:extLst>
      <p:ext uri="{BB962C8B-B14F-4D97-AF65-F5344CB8AC3E}">
        <p14:creationId xmlns:p14="http://schemas.microsoft.com/office/powerpoint/2010/main" val="2962696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5"/>
          </p:nvPr>
        </p:nvSpPr>
        <p:spPr/>
        <p:txBody>
          <a:bodyPr/>
          <a:lstStyle/>
          <a:p>
            <a:fld id="{DD146365-D158-411C-B001-9747F5A37099}" type="slidenum">
              <a:rPr lang="pl-PL" smtClean="0"/>
              <a:t>7</a:t>
            </a:fld>
            <a:endParaRPr lang="pl-PL" dirty="0"/>
          </a:p>
        </p:txBody>
      </p:sp>
    </p:spTree>
    <p:extLst>
      <p:ext uri="{BB962C8B-B14F-4D97-AF65-F5344CB8AC3E}">
        <p14:creationId xmlns:p14="http://schemas.microsoft.com/office/powerpoint/2010/main" val="3124804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5"/>
          </p:nvPr>
        </p:nvSpPr>
        <p:spPr/>
        <p:txBody>
          <a:bodyPr/>
          <a:lstStyle/>
          <a:p>
            <a:fld id="{DD146365-D158-411C-B001-9747F5A37099}" type="slidenum">
              <a:rPr lang="pl-PL" smtClean="0"/>
              <a:t>8</a:t>
            </a:fld>
            <a:endParaRPr lang="pl-PL" dirty="0"/>
          </a:p>
        </p:txBody>
      </p:sp>
    </p:spTree>
    <p:extLst>
      <p:ext uri="{BB962C8B-B14F-4D97-AF65-F5344CB8AC3E}">
        <p14:creationId xmlns:p14="http://schemas.microsoft.com/office/powerpoint/2010/main" val="2557173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5"/>
          </p:nvPr>
        </p:nvSpPr>
        <p:spPr/>
        <p:txBody>
          <a:bodyPr/>
          <a:lstStyle/>
          <a:p>
            <a:fld id="{DD146365-D158-411C-B001-9747F5A37099}" type="slidenum">
              <a:rPr lang="pl-PL" smtClean="0"/>
              <a:t>9</a:t>
            </a:fld>
            <a:endParaRPr lang="pl-PL" dirty="0"/>
          </a:p>
        </p:txBody>
      </p:sp>
    </p:spTree>
    <p:extLst>
      <p:ext uri="{BB962C8B-B14F-4D97-AF65-F5344CB8AC3E}">
        <p14:creationId xmlns:p14="http://schemas.microsoft.com/office/powerpoint/2010/main" val="3303332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5"/>
          </p:nvPr>
        </p:nvSpPr>
        <p:spPr/>
        <p:txBody>
          <a:bodyPr/>
          <a:lstStyle/>
          <a:p>
            <a:fld id="{DD146365-D158-411C-B001-9747F5A37099}" type="slidenum">
              <a:rPr lang="pl-PL" smtClean="0"/>
              <a:t>10</a:t>
            </a:fld>
            <a:endParaRPr lang="pl-PL" dirty="0"/>
          </a:p>
        </p:txBody>
      </p:sp>
    </p:spTree>
    <p:extLst>
      <p:ext uri="{BB962C8B-B14F-4D97-AF65-F5344CB8AC3E}">
        <p14:creationId xmlns:p14="http://schemas.microsoft.com/office/powerpoint/2010/main" val="3097815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5"/>
          </p:nvPr>
        </p:nvSpPr>
        <p:spPr/>
        <p:txBody>
          <a:bodyPr/>
          <a:lstStyle/>
          <a:p>
            <a:fld id="{DD146365-D158-411C-B001-9747F5A37099}" type="slidenum">
              <a:rPr lang="pl-PL" smtClean="0"/>
              <a:t>11</a:t>
            </a:fld>
            <a:endParaRPr lang="pl-PL" dirty="0"/>
          </a:p>
        </p:txBody>
      </p:sp>
    </p:spTree>
    <p:extLst>
      <p:ext uri="{BB962C8B-B14F-4D97-AF65-F5344CB8AC3E}">
        <p14:creationId xmlns:p14="http://schemas.microsoft.com/office/powerpoint/2010/main" val="19249350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lajd tytułowy">
    <p:bg>
      <p:bgPr>
        <a:solidFill>
          <a:schemeClr val="bg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168000" y="8167363"/>
            <a:ext cx="18288000" cy="3312000"/>
          </a:xfrm>
        </p:spPr>
        <p:txBody>
          <a:bodyPr>
            <a:normAutofit/>
          </a:bodyPr>
          <a:lstStyle>
            <a:lvl1pPr marL="0" indent="0" algn="l">
              <a:lnSpc>
                <a:spcPts val="9200"/>
              </a:lnSpc>
              <a:spcAft>
                <a:spcPts val="0"/>
              </a:spcAft>
              <a:buNone/>
              <a:defRPr sz="70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pl-PL" dirty="0"/>
              <a:t>Wstaw tytuł</a:t>
            </a:r>
            <a:endParaRPr lang="en-US" dirty="0"/>
          </a:p>
        </p:txBody>
      </p:sp>
      <p:pic>
        <p:nvPicPr>
          <p:cNvPr id="15" name="Grafika 14">
            <a:extLst>
              <a:ext uri="{FF2B5EF4-FFF2-40B4-BE49-F238E27FC236}">
                <a16:creationId xmlns:a16="http://schemas.microsoft.com/office/drawing/2014/main" id="{338885A9-7808-449D-8E3B-BE5F80A38D07}"/>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2748756" y="0"/>
            <a:ext cx="11635243" cy="10311320"/>
          </a:xfrm>
          <a:prstGeom prst="rect">
            <a:avLst/>
          </a:prstGeom>
        </p:spPr>
      </p:pic>
      <p:sp>
        <p:nvSpPr>
          <p:cNvPr id="16" name="Symbol zastępczy tekstu 8">
            <a:extLst>
              <a:ext uri="{FF2B5EF4-FFF2-40B4-BE49-F238E27FC236}">
                <a16:creationId xmlns:a16="http://schemas.microsoft.com/office/drawing/2014/main" id="{F0A640AE-19EC-4BAF-9DF9-4C2F3F8E7F00}"/>
              </a:ext>
            </a:extLst>
          </p:cNvPr>
          <p:cNvSpPr>
            <a:spLocks noGrp="1"/>
          </p:cNvSpPr>
          <p:nvPr>
            <p:ph type="body" sz="quarter" idx="13" hasCustomPrompt="1"/>
          </p:nvPr>
        </p:nvSpPr>
        <p:spPr>
          <a:xfrm>
            <a:off x="3168000" y="11577638"/>
            <a:ext cx="9701213" cy="730250"/>
          </a:xfrm>
        </p:spPr>
        <p:txBody>
          <a:bodyPr>
            <a:normAutofit/>
          </a:bodyPr>
          <a:lstStyle>
            <a:lvl1pPr>
              <a:lnSpc>
                <a:spcPts val="4500"/>
              </a:lnSpc>
              <a:spcAft>
                <a:spcPts val="0"/>
              </a:spcAft>
              <a:defRPr sz="3200" b="0">
                <a:solidFill>
                  <a:schemeClr val="tx2"/>
                </a:solidFill>
              </a:defRPr>
            </a:lvl1pPr>
          </a:lstStyle>
          <a:p>
            <a:pPr lvl="0"/>
            <a:r>
              <a:rPr lang="pl-PL" dirty="0"/>
              <a:t>Warszawa, 4 lutego 2020</a:t>
            </a:r>
          </a:p>
        </p:txBody>
      </p:sp>
      <p:sp>
        <p:nvSpPr>
          <p:cNvPr id="18" name="Prostokąt 17">
            <a:extLst>
              <a:ext uri="{FF2B5EF4-FFF2-40B4-BE49-F238E27FC236}">
                <a16:creationId xmlns:a16="http://schemas.microsoft.com/office/drawing/2014/main" id="{67785EE2-F5D4-48D1-BDFA-D6903C27EED2}"/>
              </a:ext>
            </a:extLst>
          </p:cNvPr>
          <p:cNvSpPr/>
          <p:nvPr userDrawn="1"/>
        </p:nvSpPr>
        <p:spPr>
          <a:xfrm>
            <a:off x="0" y="11777472"/>
            <a:ext cx="1700784" cy="12435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7" name="Obraz 6">
            <a:extLst>
              <a:ext uri="{FF2B5EF4-FFF2-40B4-BE49-F238E27FC236}">
                <a16:creationId xmlns:a16="http://schemas.microsoft.com/office/drawing/2014/main" id="{3A267C0D-C2F8-4668-BBD6-52F7CE223E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28000" y="3283200"/>
            <a:ext cx="7117200" cy="3080360"/>
          </a:xfrm>
          <a:prstGeom prst="rect">
            <a:avLst/>
          </a:prstGeom>
        </p:spPr>
      </p:pic>
    </p:spTree>
    <p:extLst>
      <p:ext uri="{BB962C8B-B14F-4D97-AF65-F5344CB8AC3E}">
        <p14:creationId xmlns:p14="http://schemas.microsoft.com/office/powerpoint/2010/main" val="2612872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lajd tytułowy">
    <p:bg>
      <p:bgPr>
        <a:solidFill>
          <a:schemeClr val="bg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168000" y="2538011"/>
            <a:ext cx="11700144" cy="3312000"/>
          </a:xfrm>
        </p:spPr>
        <p:txBody>
          <a:bodyPr>
            <a:normAutofit/>
          </a:bodyPr>
          <a:lstStyle>
            <a:lvl1pPr marL="0" indent="0" algn="l">
              <a:lnSpc>
                <a:spcPts val="7600"/>
              </a:lnSpc>
              <a:spcAft>
                <a:spcPts val="0"/>
              </a:spcAft>
              <a:buNone/>
              <a:defRPr sz="56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pl-PL" dirty="0"/>
              <a:t>Wstaw tytuł</a:t>
            </a:r>
            <a:endParaRPr lang="en-US" dirty="0"/>
          </a:p>
        </p:txBody>
      </p:sp>
      <p:sp>
        <p:nvSpPr>
          <p:cNvPr id="16" name="Symbol zastępczy tekstu 8">
            <a:extLst>
              <a:ext uri="{FF2B5EF4-FFF2-40B4-BE49-F238E27FC236}">
                <a16:creationId xmlns:a16="http://schemas.microsoft.com/office/drawing/2014/main" id="{F0A640AE-19EC-4BAF-9DF9-4C2F3F8E7F00}"/>
              </a:ext>
            </a:extLst>
          </p:cNvPr>
          <p:cNvSpPr>
            <a:spLocks noGrp="1"/>
          </p:cNvSpPr>
          <p:nvPr>
            <p:ph type="body" sz="quarter" idx="13" hasCustomPrompt="1"/>
          </p:nvPr>
        </p:nvSpPr>
        <p:spPr>
          <a:xfrm>
            <a:off x="3168000" y="6162731"/>
            <a:ext cx="11700144" cy="2783944"/>
          </a:xfrm>
        </p:spPr>
        <p:txBody>
          <a:bodyPr>
            <a:normAutofit/>
          </a:bodyPr>
          <a:lstStyle>
            <a:lvl1pPr>
              <a:lnSpc>
                <a:spcPts val="4800"/>
              </a:lnSpc>
              <a:spcAft>
                <a:spcPts val="0"/>
              </a:spcAft>
              <a:defRPr sz="3200" b="0">
                <a:solidFill>
                  <a:schemeClr val="tx2"/>
                </a:solidFill>
              </a:defRPr>
            </a:lvl1pPr>
          </a:lstStyle>
          <a:p>
            <a:pPr lvl="0"/>
            <a:r>
              <a:rPr lang="pl-PL" dirty="0"/>
              <a:t>Wstaw tekst</a:t>
            </a:r>
          </a:p>
        </p:txBody>
      </p:sp>
      <p:pic>
        <p:nvPicPr>
          <p:cNvPr id="2" name="Grafika 1">
            <a:extLst>
              <a:ext uri="{FF2B5EF4-FFF2-40B4-BE49-F238E27FC236}">
                <a16:creationId xmlns:a16="http://schemas.microsoft.com/office/drawing/2014/main" id="{7739FFC9-A611-40A8-BFBE-2615BB6DCA1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5776400" y="6532"/>
            <a:ext cx="8607600" cy="13736612"/>
          </a:xfrm>
          <a:prstGeom prst="rect">
            <a:avLst/>
          </a:prstGeom>
        </p:spPr>
      </p:pic>
      <p:sp>
        <p:nvSpPr>
          <p:cNvPr id="7" name="Prostokąt 6">
            <a:extLst>
              <a:ext uri="{FF2B5EF4-FFF2-40B4-BE49-F238E27FC236}">
                <a16:creationId xmlns:a16="http://schemas.microsoft.com/office/drawing/2014/main" id="{54AD017A-BF63-4C4D-96BD-76E4A0157098}"/>
              </a:ext>
            </a:extLst>
          </p:cNvPr>
          <p:cNvSpPr/>
          <p:nvPr userDrawn="1"/>
        </p:nvSpPr>
        <p:spPr>
          <a:xfrm>
            <a:off x="0" y="11777472"/>
            <a:ext cx="1700784" cy="12435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55E4A4D-9169-4E3F-B923-8A7D1E6C655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168000" y="10062000"/>
            <a:ext cx="4224537" cy="1914148"/>
          </a:xfrm>
          <a:prstGeom prst="rect">
            <a:avLst/>
          </a:prstGeom>
        </p:spPr>
      </p:pic>
    </p:spTree>
    <p:extLst>
      <p:ext uri="{BB962C8B-B14F-4D97-AF65-F5344CB8AC3E}">
        <p14:creationId xmlns:p14="http://schemas.microsoft.com/office/powerpoint/2010/main" val="4147645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ekst jednokolumnowy z punktorem">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pl-PL" dirty="0"/>
              <a:t>Wstaw tytuł</a:t>
            </a:r>
            <a:endParaRPr lang="en-US" dirty="0"/>
          </a:p>
        </p:txBody>
      </p:sp>
      <p:sp>
        <p:nvSpPr>
          <p:cNvPr id="3" name="Content Placeholder 2"/>
          <p:cNvSpPr>
            <a:spLocks noGrp="1"/>
          </p:cNvSpPr>
          <p:nvPr>
            <p:ph idx="1" hasCustomPrompt="1"/>
          </p:nvPr>
        </p:nvSpPr>
        <p:spPr/>
        <p:txBody>
          <a:bodyPr/>
          <a:lstStyle>
            <a:lvl1pPr>
              <a:defRPr/>
            </a:lvl1pPr>
            <a:lvl2pPr marL="1008000">
              <a:defRPr/>
            </a:lvl2pPr>
          </a:lstStyle>
          <a:p>
            <a:pPr lvl="0"/>
            <a:r>
              <a:rPr lang="pl-PL" dirty="0"/>
              <a:t>Wstaw tytuł</a:t>
            </a:r>
          </a:p>
          <a:p>
            <a:pPr lvl="1"/>
            <a:r>
              <a:rPr lang="pl-PL" dirty="0"/>
              <a:t>Drugi poziom</a:t>
            </a:r>
            <a:endParaRPr lang="en-US" dirty="0"/>
          </a:p>
        </p:txBody>
      </p:sp>
      <p:pic>
        <p:nvPicPr>
          <p:cNvPr id="5" name="Obraz 4">
            <a:extLst>
              <a:ext uri="{FF2B5EF4-FFF2-40B4-BE49-F238E27FC236}">
                <a16:creationId xmlns:a16="http://schemas.microsoft.com/office/drawing/2014/main" id="{EB78FB45-71DE-4C79-9EA6-00419AF62C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59200" y="11707200"/>
            <a:ext cx="3924940" cy="1778400"/>
          </a:xfrm>
          <a:prstGeom prst="rect">
            <a:avLst/>
          </a:prstGeom>
        </p:spPr>
      </p:pic>
    </p:spTree>
    <p:extLst>
      <p:ext uri="{BB962C8B-B14F-4D97-AF65-F5344CB8AC3E}">
        <p14:creationId xmlns:p14="http://schemas.microsoft.com/office/powerpoint/2010/main" val="4275731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lajd z wykresami">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96500" y="1763037"/>
            <a:ext cx="11107500" cy="1872000"/>
          </a:xfrm>
        </p:spPr>
        <p:txBody>
          <a:bodyPr/>
          <a:lstStyle>
            <a:lvl1pPr>
              <a:defRPr/>
            </a:lvl1pPr>
          </a:lstStyle>
          <a:p>
            <a:r>
              <a:rPr lang="pl-PL" dirty="0"/>
              <a:t>Wstaw tytuł </a:t>
            </a:r>
            <a:endParaRPr lang="en-US" dirty="0"/>
          </a:p>
        </p:txBody>
      </p:sp>
      <p:sp>
        <p:nvSpPr>
          <p:cNvPr id="3" name="Content Placeholder 2"/>
          <p:cNvSpPr>
            <a:spLocks noGrp="1"/>
          </p:cNvSpPr>
          <p:nvPr>
            <p:ph idx="1" hasCustomPrompt="1"/>
          </p:nvPr>
        </p:nvSpPr>
        <p:spPr>
          <a:xfrm>
            <a:off x="10096500" y="3713636"/>
            <a:ext cx="11107500" cy="8222400"/>
          </a:xfrm>
        </p:spPr>
        <p:txBody>
          <a:bodyPr/>
          <a:lstStyle>
            <a:lvl1pPr marL="0">
              <a:spcAft>
                <a:spcPts val="5400"/>
              </a:spcAft>
              <a:defRPr/>
            </a:lvl1pPr>
            <a:lvl2pPr marL="1008000">
              <a:spcAft>
                <a:spcPts val="2400"/>
              </a:spcAft>
              <a:defRPr/>
            </a:lvl2pPr>
          </a:lstStyle>
          <a:p>
            <a:pPr lvl="0"/>
            <a:r>
              <a:rPr lang="pl-PL" dirty="0"/>
              <a:t>Wstaw podtytuł </a:t>
            </a:r>
          </a:p>
          <a:p>
            <a:pPr lvl="1"/>
            <a:r>
              <a:rPr lang="pl-PL" dirty="0"/>
              <a:t>Drugi poziom</a:t>
            </a:r>
            <a:endParaRPr lang="en-US" dirty="0"/>
          </a:p>
        </p:txBody>
      </p:sp>
      <p:sp>
        <p:nvSpPr>
          <p:cNvPr id="5" name="Symbol zastępczy wykresu 4">
            <a:extLst>
              <a:ext uri="{FF2B5EF4-FFF2-40B4-BE49-F238E27FC236}">
                <a16:creationId xmlns:a16="http://schemas.microsoft.com/office/drawing/2014/main" id="{A41D8002-B6FC-461E-A651-CE33EF561DC1}"/>
              </a:ext>
            </a:extLst>
          </p:cNvPr>
          <p:cNvSpPr>
            <a:spLocks noGrp="1"/>
          </p:cNvSpPr>
          <p:nvPr>
            <p:ph type="chart" sz="quarter" idx="13"/>
          </p:nvPr>
        </p:nvSpPr>
        <p:spPr>
          <a:xfrm>
            <a:off x="2231999" y="1763714"/>
            <a:ext cx="7452000" cy="5518829"/>
          </a:xfrm>
        </p:spPr>
        <p:txBody>
          <a:bodyPr/>
          <a:lstStyle/>
          <a:p>
            <a:r>
              <a:rPr lang="pl-PL" dirty="0"/>
              <a:t>Kliknij ikonę, aby dodać wykres</a:t>
            </a:r>
          </a:p>
        </p:txBody>
      </p:sp>
      <p:sp>
        <p:nvSpPr>
          <p:cNvPr id="10" name="Symbol zastępczy wykresu 9">
            <a:extLst>
              <a:ext uri="{FF2B5EF4-FFF2-40B4-BE49-F238E27FC236}">
                <a16:creationId xmlns:a16="http://schemas.microsoft.com/office/drawing/2014/main" id="{1DCCADCE-9FA7-4F53-84F8-AF7859E8F143}"/>
              </a:ext>
            </a:extLst>
          </p:cNvPr>
          <p:cNvSpPr>
            <a:spLocks noGrp="1"/>
          </p:cNvSpPr>
          <p:nvPr>
            <p:ph type="chart" sz="quarter" idx="14"/>
          </p:nvPr>
        </p:nvSpPr>
        <p:spPr>
          <a:xfrm>
            <a:off x="2232000" y="7282544"/>
            <a:ext cx="7451725" cy="4653870"/>
          </a:xfrm>
        </p:spPr>
        <p:txBody>
          <a:bodyPr/>
          <a:lstStyle/>
          <a:p>
            <a:r>
              <a:rPr lang="pl-PL" dirty="0"/>
              <a:t>Kliknij ikonę, aby dodać wykres</a:t>
            </a:r>
          </a:p>
        </p:txBody>
      </p:sp>
      <p:pic>
        <p:nvPicPr>
          <p:cNvPr id="7" name="Obraz 6">
            <a:extLst>
              <a:ext uri="{FF2B5EF4-FFF2-40B4-BE49-F238E27FC236}">
                <a16:creationId xmlns:a16="http://schemas.microsoft.com/office/drawing/2014/main" id="{4809076C-9B28-4A20-8598-14A314A3B1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59200" y="11707200"/>
            <a:ext cx="3924940" cy="1778400"/>
          </a:xfrm>
          <a:prstGeom prst="rect">
            <a:avLst/>
          </a:prstGeom>
        </p:spPr>
      </p:pic>
    </p:spTree>
    <p:extLst>
      <p:ext uri="{BB962C8B-B14F-4D97-AF65-F5344CB8AC3E}">
        <p14:creationId xmlns:p14="http://schemas.microsoft.com/office/powerpoint/2010/main" val="288575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E085705-E934-4ABB-A77C-863AEE572C9E}"/>
              </a:ext>
            </a:extLst>
          </p:cNvPr>
          <p:cNvSpPr>
            <a:spLocks noGrp="1"/>
          </p:cNvSpPr>
          <p:nvPr>
            <p:ph type="title" hasCustomPrompt="1"/>
          </p:nvPr>
        </p:nvSpPr>
        <p:spPr>
          <a:xfrm>
            <a:off x="3168000" y="1763037"/>
            <a:ext cx="18036000" cy="1872000"/>
          </a:xfrm>
        </p:spPr>
        <p:txBody>
          <a:bodyPr/>
          <a:lstStyle>
            <a:lvl1pPr>
              <a:defRPr/>
            </a:lvl1pPr>
          </a:lstStyle>
          <a:p>
            <a:r>
              <a:rPr lang="pl-PL" dirty="0"/>
              <a:t>Wstaw tytuł</a:t>
            </a:r>
            <a:endParaRPr lang="en-US" dirty="0"/>
          </a:p>
        </p:txBody>
      </p:sp>
      <p:sp>
        <p:nvSpPr>
          <p:cNvPr id="4" name="Content Placeholder 2">
            <a:extLst>
              <a:ext uri="{FF2B5EF4-FFF2-40B4-BE49-F238E27FC236}">
                <a16:creationId xmlns:a16="http://schemas.microsoft.com/office/drawing/2014/main" id="{780D3484-FB12-486D-B100-FE6DE698A322}"/>
              </a:ext>
            </a:extLst>
          </p:cNvPr>
          <p:cNvSpPr>
            <a:spLocks noGrp="1"/>
          </p:cNvSpPr>
          <p:nvPr>
            <p:ph idx="1" hasCustomPrompt="1"/>
          </p:nvPr>
        </p:nvSpPr>
        <p:spPr>
          <a:xfrm>
            <a:off x="3168000" y="3713636"/>
            <a:ext cx="18036000" cy="8222400"/>
          </a:xfrm>
        </p:spPr>
        <p:txBody>
          <a:bodyPr/>
          <a:lstStyle>
            <a:lvl1pPr>
              <a:defRPr/>
            </a:lvl1pPr>
            <a:lvl2pPr marL="1008000">
              <a:defRPr/>
            </a:lvl2pPr>
          </a:lstStyle>
          <a:p>
            <a:pPr lvl="0"/>
            <a:r>
              <a:rPr lang="pl-PL" dirty="0"/>
              <a:t>Wstaw tytuł</a:t>
            </a:r>
          </a:p>
          <a:p>
            <a:pPr lvl="1"/>
            <a:r>
              <a:rPr lang="pl-PL" dirty="0"/>
              <a:t>Drugi poziom</a:t>
            </a:r>
            <a:endParaRPr lang="en-US" dirty="0"/>
          </a:p>
        </p:txBody>
      </p:sp>
      <p:pic>
        <p:nvPicPr>
          <p:cNvPr id="6" name="Grafika 14">
            <a:extLst>
              <a:ext uri="{FF2B5EF4-FFF2-40B4-BE49-F238E27FC236}">
                <a16:creationId xmlns:a16="http://schemas.microsoft.com/office/drawing/2014/main" id="{3B3795D2-A741-43D8-939A-A7B038F62B12}"/>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7161367" y="0"/>
            <a:ext cx="7222631" cy="6400800"/>
          </a:xfrm>
          <a:prstGeom prst="rect">
            <a:avLst/>
          </a:prstGeom>
        </p:spPr>
      </p:pic>
      <p:pic>
        <p:nvPicPr>
          <p:cNvPr id="7" name="Obraz 6">
            <a:extLst>
              <a:ext uri="{FF2B5EF4-FFF2-40B4-BE49-F238E27FC236}">
                <a16:creationId xmlns:a16="http://schemas.microsoft.com/office/drawing/2014/main" id="{2DD0059B-218B-4AE3-BE69-5636ECBDD5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059200" y="11707200"/>
            <a:ext cx="3924940" cy="1778400"/>
          </a:xfrm>
          <a:prstGeom prst="rect">
            <a:avLst/>
          </a:prstGeom>
        </p:spPr>
      </p:pic>
    </p:spTree>
    <p:extLst>
      <p:ext uri="{BB962C8B-B14F-4D97-AF65-F5344CB8AC3E}">
        <p14:creationId xmlns:p14="http://schemas.microsoft.com/office/powerpoint/2010/main" val="1055454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Układ niestandard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7A45F36-29E2-45F7-B5B5-C236BB710311}"/>
              </a:ext>
            </a:extLst>
          </p:cNvPr>
          <p:cNvSpPr>
            <a:spLocks noGrp="1"/>
          </p:cNvSpPr>
          <p:nvPr>
            <p:ph type="title"/>
          </p:nvPr>
        </p:nvSpPr>
        <p:spPr>
          <a:xfrm>
            <a:off x="647700" y="410487"/>
            <a:ext cx="23126700" cy="1872000"/>
          </a:xfrm>
        </p:spPr>
        <p:txBody>
          <a:bodyPr/>
          <a:lstStyle/>
          <a:p>
            <a:r>
              <a:rPr lang="pl-PL" dirty="0"/>
              <a:t>Kliknij, aby edytować styl</a:t>
            </a:r>
          </a:p>
        </p:txBody>
      </p:sp>
      <p:sp>
        <p:nvSpPr>
          <p:cNvPr id="3" name="Content Placeholder 2">
            <a:extLst>
              <a:ext uri="{FF2B5EF4-FFF2-40B4-BE49-F238E27FC236}">
                <a16:creationId xmlns:a16="http://schemas.microsoft.com/office/drawing/2014/main" id="{1AFC3C3E-A679-465E-B29A-A632D6D14E64}"/>
              </a:ext>
            </a:extLst>
          </p:cNvPr>
          <p:cNvSpPr>
            <a:spLocks noGrp="1"/>
          </p:cNvSpPr>
          <p:nvPr>
            <p:ph idx="1"/>
          </p:nvPr>
        </p:nvSpPr>
        <p:spPr>
          <a:xfrm>
            <a:off x="647700" y="2724150"/>
            <a:ext cx="23126700" cy="8743950"/>
          </a:xfrm>
        </p:spPr>
        <p:txBody>
          <a:bodyPr/>
          <a:lstStyle>
            <a:lvl1pPr>
              <a:defRPr/>
            </a:lvl1pPr>
            <a:lvl2pPr marL="1008000">
              <a:defRPr/>
            </a:lvl2pPr>
          </a:lstStyle>
          <a:p>
            <a:pPr lvl="0"/>
            <a:endParaRPr lang="en-US" dirty="0"/>
          </a:p>
        </p:txBody>
      </p:sp>
      <p:pic>
        <p:nvPicPr>
          <p:cNvPr id="5" name="Obraz 4">
            <a:extLst>
              <a:ext uri="{FF2B5EF4-FFF2-40B4-BE49-F238E27FC236}">
                <a16:creationId xmlns:a16="http://schemas.microsoft.com/office/drawing/2014/main" id="{2C094617-E8AF-4255-AFC2-9D252CBD7A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59200" y="11707200"/>
            <a:ext cx="3924940" cy="1778400"/>
          </a:xfrm>
          <a:prstGeom prst="rect">
            <a:avLst/>
          </a:prstGeom>
        </p:spPr>
      </p:pic>
    </p:spTree>
    <p:extLst>
      <p:ext uri="{BB962C8B-B14F-4D97-AF65-F5344CB8AC3E}">
        <p14:creationId xmlns:p14="http://schemas.microsoft.com/office/powerpoint/2010/main" val="1747001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bg>
      <p:bgRef idx="1001">
        <a:schemeClr val="bg2"/>
      </p:bgRef>
    </p:bg>
    <p:spTree>
      <p:nvGrpSpPr>
        <p:cNvPr id="1" name=""/>
        <p:cNvGrpSpPr/>
        <p:nvPr/>
      </p:nvGrpSpPr>
      <p:grpSpPr>
        <a:xfrm>
          <a:off x="0" y="0"/>
          <a:ext cx="0" cy="0"/>
          <a:chOff x="0" y="0"/>
          <a:chExt cx="0" cy="0"/>
        </a:xfrm>
      </p:grpSpPr>
      <p:pic>
        <p:nvPicPr>
          <p:cNvPr id="3" name="Grafika 14">
            <a:extLst>
              <a:ext uri="{FF2B5EF4-FFF2-40B4-BE49-F238E27FC236}">
                <a16:creationId xmlns:a16="http://schemas.microsoft.com/office/drawing/2014/main" id="{338885A9-7808-449D-8E3B-BE5F80A38D07}"/>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12748613" y="0"/>
            <a:ext cx="11632213" cy="10311320"/>
          </a:xfrm>
          <a:prstGeom prst="rect">
            <a:avLst/>
          </a:prstGeom>
        </p:spPr>
      </p:pic>
      <p:pic>
        <p:nvPicPr>
          <p:cNvPr id="5" name="Obraz 4">
            <a:extLst>
              <a:ext uri="{FF2B5EF4-FFF2-40B4-BE49-F238E27FC236}">
                <a16:creationId xmlns:a16="http://schemas.microsoft.com/office/drawing/2014/main" id="{5AA780A8-7BE0-48AB-B593-A4F8CC334C6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28000" y="3283200"/>
            <a:ext cx="7150701" cy="3240000"/>
          </a:xfrm>
          <a:prstGeom prst="rect">
            <a:avLst/>
          </a:prstGeom>
        </p:spPr>
      </p:pic>
    </p:spTree>
    <p:extLst>
      <p:ext uri="{BB962C8B-B14F-4D97-AF65-F5344CB8AC3E}">
        <p14:creationId xmlns:p14="http://schemas.microsoft.com/office/powerpoint/2010/main" val="15863144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68000" y="1763037"/>
            <a:ext cx="18036000" cy="1872000"/>
          </a:xfrm>
          <a:prstGeom prst="rect">
            <a:avLst/>
          </a:prstGeom>
        </p:spPr>
        <p:txBody>
          <a:bodyPr vert="horz" lIns="0" tIns="0" rIns="0" bIns="0" rtlCol="0" anchor="t" anchorCtr="0">
            <a:noAutofit/>
          </a:bodyPr>
          <a:lstStyle/>
          <a:p>
            <a:r>
              <a:rPr lang="pl-PL" dirty="0"/>
              <a:t>Kliknij, aby edytować styl</a:t>
            </a:r>
            <a:endParaRPr lang="en-US" dirty="0"/>
          </a:p>
        </p:txBody>
      </p:sp>
      <p:sp>
        <p:nvSpPr>
          <p:cNvPr id="3" name="Text Placeholder 2"/>
          <p:cNvSpPr>
            <a:spLocks noGrp="1"/>
          </p:cNvSpPr>
          <p:nvPr>
            <p:ph type="body" idx="1"/>
          </p:nvPr>
        </p:nvSpPr>
        <p:spPr>
          <a:xfrm>
            <a:off x="3168000" y="3713636"/>
            <a:ext cx="18036000" cy="8222400"/>
          </a:xfrm>
          <a:prstGeom prst="rect">
            <a:avLst/>
          </a:prstGeom>
        </p:spPr>
        <p:txBody>
          <a:bodyPr vert="horz" lIns="0" tIns="0" rIns="0" bIns="0" rtlCol="0">
            <a:normAutofit/>
          </a:bodyPr>
          <a:lstStyle/>
          <a:p>
            <a:pPr lvl="0"/>
            <a:r>
              <a:rPr lang="pl-PL" dirty="0"/>
              <a:t>Kliknij, aby edytować style wzorca tekstu</a:t>
            </a:r>
          </a:p>
          <a:p>
            <a:pPr lvl="1"/>
            <a:r>
              <a:rPr lang="pl-PL" dirty="0"/>
              <a:t>Lorem poziom</a:t>
            </a:r>
          </a:p>
          <a:p>
            <a:pPr lvl="2"/>
            <a:r>
              <a:rPr lang="pl-PL" dirty="0"/>
              <a:t>Drugi poziom</a:t>
            </a:r>
          </a:p>
          <a:p>
            <a:pPr lvl="3"/>
            <a:r>
              <a:rPr lang="pl-PL" dirty="0"/>
              <a:t>Trzeci poziom</a:t>
            </a:r>
          </a:p>
          <a:p>
            <a:pPr lvl="4"/>
            <a:r>
              <a:rPr lang="pl-PL" dirty="0"/>
              <a:t>Czwarty poziom</a:t>
            </a:r>
            <a:endParaRPr lang="en-US" dirty="0"/>
          </a:p>
        </p:txBody>
      </p:sp>
      <p:pic>
        <p:nvPicPr>
          <p:cNvPr id="7" name="Grafika 6">
            <a:extLst>
              <a:ext uri="{FF2B5EF4-FFF2-40B4-BE49-F238E27FC236}">
                <a16:creationId xmlns:a16="http://schemas.microsoft.com/office/drawing/2014/main" id="{7FC31F5A-A851-4CA6-A9E4-C59E3908AAE4}"/>
              </a:ext>
            </a:extLst>
          </p:cNvPr>
          <p:cNvPicPr>
            <a:picLocks noChangeAspect="1"/>
          </p:cNvPicPr>
          <p:nvPr userDrawn="1"/>
        </p:nvPicPr>
        <p:blipFill>
          <a:blip r:embed="rId8">
            <a:extLst>
              <a:ext uri="{96DAC541-7B7A-43D3-8B79-37D633B846F1}">
                <asvg:svgBlip xmlns="" xmlns:asvg="http://schemas.microsoft.com/office/drawing/2016/SVG/main" r:embed="rId9"/>
              </a:ext>
            </a:extLst>
          </a:blip>
          <a:stretch>
            <a:fillRect/>
          </a:stretch>
        </p:blipFill>
        <p:spPr>
          <a:xfrm>
            <a:off x="0" y="12034865"/>
            <a:ext cx="1461600" cy="806399"/>
          </a:xfrm>
          <a:prstGeom prst="rect">
            <a:avLst/>
          </a:prstGeom>
        </p:spPr>
      </p:pic>
      <p:sp>
        <p:nvSpPr>
          <p:cNvPr id="8" name="Slide Number Placeholder 5">
            <a:extLst>
              <a:ext uri="{FF2B5EF4-FFF2-40B4-BE49-F238E27FC236}">
                <a16:creationId xmlns:a16="http://schemas.microsoft.com/office/drawing/2014/main" id="{F23C6B6D-FD2C-4B50-A535-EE72040C78CD}"/>
              </a:ext>
            </a:extLst>
          </p:cNvPr>
          <p:cNvSpPr txBox="1">
            <a:spLocks/>
          </p:cNvSpPr>
          <p:nvPr userDrawn="1"/>
        </p:nvSpPr>
        <p:spPr>
          <a:xfrm>
            <a:off x="0" y="12036363"/>
            <a:ext cx="1323164" cy="730250"/>
          </a:xfrm>
          <a:prstGeom prst="rect">
            <a:avLst/>
          </a:prstGeom>
        </p:spPr>
        <p:txBody>
          <a:bodyPr/>
          <a:lstStyle>
            <a:defPPr>
              <a:defRPr lang="en-US"/>
            </a:defPPr>
            <a:lvl1pPr marL="0" algn="l" defTabSz="457200" rtl="0" eaLnBrk="1" latinLnBrk="0" hangingPunct="1">
              <a:defRPr sz="44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3D191471-A67A-43CF-92D3-27AEB9FAF2B5}" type="slidenum">
              <a:rPr lang="pl-PL" smtClean="0">
                <a:solidFill>
                  <a:schemeClr val="tx2"/>
                </a:solidFill>
              </a:rPr>
              <a:pPr algn="r"/>
              <a:t>‹#›</a:t>
            </a:fld>
            <a:endParaRPr lang="pl-PL" dirty="0">
              <a:solidFill>
                <a:schemeClr val="tx2"/>
              </a:solidFill>
            </a:endParaRPr>
          </a:p>
        </p:txBody>
      </p:sp>
    </p:spTree>
    <p:extLst>
      <p:ext uri="{BB962C8B-B14F-4D97-AF65-F5344CB8AC3E}">
        <p14:creationId xmlns:p14="http://schemas.microsoft.com/office/powerpoint/2010/main" val="319167504"/>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815" r:id="rId4"/>
    <p:sldLayoutId id="2147483818" r:id="rId5"/>
    <p:sldLayoutId id="2147483819" r:id="rId6"/>
  </p:sldLayoutIdLst>
  <p:txStyles>
    <p:titleStyle>
      <a:lvl1pPr algn="l" defTabSz="1828800" rtl="0" eaLnBrk="1" latinLnBrk="0" hangingPunct="1">
        <a:lnSpc>
          <a:spcPts val="5700"/>
        </a:lnSpc>
        <a:spcBef>
          <a:spcPct val="0"/>
        </a:spcBef>
        <a:buNone/>
        <a:defRPr sz="4800" b="1" kern="1200">
          <a:solidFill>
            <a:schemeClr val="tx1"/>
          </a:solidFill>
          <a:latin typeface="+mj-lt"/>
          <a:ea typeface="+mj-ea"/>
          <a:cs typeface="+mj-cs"/>
        </a:defRPr>
      </a:lvl1pPr>
    </p:titleStyle>
    <p:bodyStyle>
      <a:lvl1pPr marL="0" indent="0" algn="l" defTabSz="1828800" rtl="0" eaLnBrk="1" latinLnBrk="0" hangingPunct="1">
        <a:lnSpc>
          <a:spcPts val="4300"/>
        </a:lnSpc>
        <a:spcBef>
          <a:spcPts val="0"/>
        </a:spcBef>
        <a:spcAft>
          <a:spcPts val="3000"/>
        </a:spcAft>
        <a:buFontTx/>
        <a:buNone/>
        <a:defRPr sz="3600" b="1" kern="1200">
          <a:solidFill>
            <a:schemeClr val="tx1"/>
          </a:solidFill>
          <a:latin typeface="+mj-lt"/>
          <a:ea typeface="+mn-ea"/>
          <a:cs typeface="+mn-cs"/>
        </a:defRPr>
      </a:lvl1pPr>
      <a:lvl2pPr marL="1008000" indent="-1008000" algn="l" defTabSz="1828800" rtl="0" eaLnBrk="1" latinLnBrk="0" hangingPunct="1">
        <a:lnSpc>
          <a:spcPts val="4200"/>
        </a:lnSpc>
        <a:spcBef>
          <a:spcPts val="0"/>
        </a:spcBef>
        <a:spcAft>
          <a:spcPts val="1800"/>
        </a:spcAft>
        <a:buClr>
          <a:schemeClr val="accent1"/>
        </a:buClr>
        <a:buSzPct val="130000"/>
        <a:buFont typeface="Wingdings" panose="05000000000000000000" pitchFamily="2" charset="2"/>
        <a:buChar char="l"/>
        <a:defRPr sz="3200" kern="1200">
          <a:solidFill>
            <a:schemeClr val="bg2"/>
          </a:solidFill>
          <a:latin typeface="+mj-lt"/>
          <a:ea typeface="+mn-ea"/>
          <a:cs typeface="+mn-cs"/>
        </a:defRPr>
      </a:lvl2pPr>
      <a:lvl3pPr marL="0" indent="0" algn="l" defTabSz="1828800" rtl="0" eaLnBrk="1" latinLnBrk="0" hangingPunct="1">
        <a:lnSpc>
          <a:spcPts val="3800"/>
        </a:lnSpc>
        <a:spcBef>
          <a:spcPts val="0"/>
        </a:spcBef>
        <a:spcAft>
          <a:spcPts val="5400"/>
        </a:spcAft>
        <a:buFont typeface="Arial" panose="020B0604020202020204" pitchFamily="34" charset="0"/>
        <a:buNone/>
        <a:defRPr sz="3200" kern="1200" baseline="0">
          <a:solidFill>
            <a:schemeClr val="bg2"/>
          </a:solidFill>
          <a:latin typeface="+mn-lt"/>
          <a:ea typeface="+mn-ea"/>
          <a:cs typeface="+mn-cs"/>
        </a:defRPr>
      </a:lvl3pPr>
      <a:lvl4pPr marL="1008000" indent="-1008000" algn="l" defTabSz="1828800" rtl="0" eaLnBrk="1" latinLnBrk="0" hangingPunct="1">
        <a:lnSpc>
          <a:spcPts val="4200"/>
        </a:lnSpc>
        <a:spcBef>
          <a:spcPts val="0"/>
        </a:spcBef>
        <a:spcAft>
          <a:spcPts val="1800"/>
        </a:spcAft>
        <a:buClr>
          <a:schemeClr val="accent1"/>
        </a:buClr>
        <a:buSzPct val="130000"/>
        <a:buFont typeface="Wingdings" panose="05000000000000000000" pitchFamily="2" charset="2"/>
        <a:buChar char=""/>
        <a:defRPr sz="3200" kern="1200">
          <a:solidFill>
            <a:schemeClr val="bg2"/>
          </a:solidFill>
          <a:latin typeface="Verdana" panose="020B0604030504040204" pitchFamily="34" charset="0"/>
          <a:ea typeface="Verdana" panose="020B0604030504040204" pitchFamily="34" charset="0"/>
          <a:cs typeface="+mn-cs"/>
        </a:defRPr>
      </a:lvl4pPr>
      <a:lvl5pPr marL="1008000" indent="-1008000" algn="l" defTabSz="1828800" rtl="0" eaLnBrk="1" latinLnBrk="0" hangingPunct="1">
        <a:lnSpc>
          <a:spcPts val="4200"/>
        </a:lnSpc>
        <a:spcBef>
          <a:spcPts val="0"/>
        </a:spcBef>
        <a:spcAft>
          <a:spcPts val="1800"/>
        </a:spcAft>
        <a:buClr>
          <a:schemeClr val="accent1"/>
        </a:buClr>
        <a:buSzPct val="130000"/>
        <a:buFont typeface="Wingdings" panose="05000000000000000000" pitchFamily="2" charset="2"/>
        <a:buChar char=""/>
        <a:defRPr sz="3200" kern="1200">
          <a:solidFill>
            <a:schemeClr val="bg2"/>
          </a:solidFill>
          <a:latin typeface="+mj-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6401" y="3651250"/>
            <a:ext cx="21031200"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1676837" y="730251"/>
            <a:ext cx="21030327" cy="265112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03709915"/>
      </p:ext>
    </p:extLst>
  </p:cSld>
  <p:clrMap bg1="lt1" tx1="dk1" bg2="lt2" tx2="dk2" accent1="accent1" accent2="accent2" accent3="accent3" accent4="accent4" accent5="accent5" accent6="accent6" hlink="hlink" folHlink="folHlink"/>
  <p:sldLayoutIdLst>
    <p:sldLayoutId id="2147483676" r:id="rId1"/>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434" rtl="0" eaLnBrk="1" latinLnBrk="0" hangingPunct="1">
        <a:lnSpc>
          <a:spcPct val="90000"/>
        </a:lnSpc>
        <a:spcBef>
          <a:spcPts val="2000"/>
        </a:spcBef>
        <a:buFont typeface="Arial"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Podtytuł 1">
            <a:extLst>
              <a:ext uri="{FF2B5EF4-FFF2-40B4-BE49-F238E27FC236}">
                <a16:creationId xmlns:a16="http://schemas.microsoft.com/office/drawing/2014/main" id="{476CAC54-B5F5-4AA8-8593-BE3ACB049E0A}"/>
              </a:ext>
            </a:extLst>
          </p:cNvPr>
          <p:cNvSpPr txBox="1">
            <a:spLocks/>
          </p:cNvSpPr>
          <p:nvPr/>
        </p:nvSpPr>
        <p:spPr>
          <a:xfrm>
            <a:off x="3028852" y="6696371"/>
            <a:ext cx="14910450" cy="1948187"/>
          </a:xfrm>
          <a:prstGeom prst="rect">
            <a:avLst/>
          </a:prstGeom>
        </p:spPr>
        <p:txBody>
          <a:bodyPr vert="horz" lIns="0" tIns="0" rIns="0" bIns="0" rtlCol="0">
            <a:noAutofit/>
          </a:bodyPr>
          <a:lstStyle>
            <a:lvl1pPr marL="0" indent="0" algn="l" defTabSz="1828800" rtl="0" eaLnBrk="1" latinLnBrk="0" hangingPunct="1">
              <a:lnSpc>
                <a:spcPts val="9200"/>
              </a:lnSpc>
              <a:spcBef>
                <a:spcPts val="0"/>
              </a:spcBef>
              <a:spcAft>
                <a:spcPts val="0"/>
              </a:spcAft>
              <a:buFontTx/>
              <a:buNone/>
              <a:defRPr sz="7000" b="1" kern="1200">
                <a:solidFill>
                  <a:schemeClr val="bg1"/>
                </a:solidFill>
                <a:latin typeface="+mj-lt"/>
                <a:ea typeface="+mn-ea"/>
                <a:cs typeface="+mn-cs"/>
              </a:defRPr>
            </a:lvl1pPr>
            <a:lvl2pPr marL="914400" indent="0" algn="ctr" defTabSz="1828800" rtl="0" eaLnBrk="1" latinLnBrk="0" hangingPunct="1">
              <a:lnSpc>
                <a:spcPts val="4200"/>
              </a:lnSpc>
              <a:spcBef>
                <a:spcPts val="0"/>
              </a:spcBef>
              <a:spcAft>
                <a:spcPts val="1800"/>
              </a:spcAft>
              <a:buClr>
                <a:schemeClr val="accent1"/>
              </a:buClr>
              <a:buSzPct val="130000"/>
              <a:buFont typeface="Wingdings" panose="05000000000000000000" pitchFamily="2" charset="2"/>
              <a:buNone/>
              <a:defRPr sz="4000" kern="1200">
                <a:solidFill>
                  <a:schemeClr val="bg2"/>
                </a:solidFill>
                <a:latin typeface="+mj-lt"/>
                <a:ea typeface="+mn-ea"/>
                <a:cs typeface="+mn-cs"/>
              </a:defRPr>
            </a:lvl2pPr>
            <a:lvl3pPr marL="1828800" indent="0" algn="ctr" defTabSz="1828800" rtl="0" eaLnBrk="1" latinLnBrk="0" hangingPunct="1">
              <a:lnSpc>
                <a:spcPts val="3800"/>
              </a:lnSpc>
              <a:spcBef>
                <a:spcPts val="0"/>
              </a:spcBef>
              <a:spcAft>
                <a:spcPts val="5400"/>
              </a:spcAft>
              <a:buFont typeface="Arial" panose="020B0604020202020204" pitchFamily="34" charset="0"/>
              <a:buNone/>
              <a:defRPr sz="3600" kern="1200" baseline="0">
                <a:solidFill>
                  <a:schemeClr val="bg2"/>
                </a:solidFill>
                <a:latin typeface="+mn-lt"/>
                <a:ea typeface="+mn-ea"/>
                <a:cs typeface="+mn-cs"/>
              </a:defRPr>
            </a:lvl3pPr>
            <a:lvl4pPr marL="2743200" indent="0" algn="ctr" defTabSz="1828800" rtl="0" eaLnBrk="1" latinLnBrk="0" hangingPunct="1">
              <a:lnSpc>
                <a:spcPts val="4200"/>
              </a:lnSpc>
              <a:spcBef>
                <a:spcPts val="0"/>
              </a:spcBef>
              <a:spcAft>
                <a:spcPts val="1800"/>
              </a:spcAft>
              <a:buClr>
                <a:schemeClr val="accent1"/>
              </a:buClr>
              <a:buSzPct val="130000"/>
              <a:buFont typeface="Wingdings" panose="05000000000000000000" pitchFamily="2" charset="2"/>
              <a:buNone/>
              <a:defRPr sz="3200" kern="1200">
                <a:solidFill>
                  <a:schemeClr val="bg2"/>
                </a:solidFill>
                <a:latin typeface="Verdana" panose="020B0604030504040204" pitchFamily="34" charset="0"/>
                <a:ea typeface="Verdana" panose="020B0604030504040204" pitchFamily="34" charset="0"/>
                <a:cs typeface="+mn-cs"/>
              </a:defRPr>
            </a:lvl4pPr>
            <a:lvl5pPr marL="3657600" indent="0" algn="ctr" defTabSz="1828800" rtl="0" eaLnBrk="1" latinLnBrk="0" hangingPunct="1">
              <a:lnSpc>
                <a:spcPts val="4200"/>
              </a:lnSpc>
              <a:spcBef>
                <a:spcPts val="0"/>
              </a:spcBef>
              <a:spcAft>
                <a:spcPts val="1800"/>
              </a:spcAft>
              <a:buClr>
                <a:schemeClr val="accent1"/>
              </a:buClr>
              <a:buSzPct val="130000"/>
              <a:buFont typeface="Wingdings" panose="05000000000000000000" pitchFamily="2" charset="2"/>
              <a:buNone/>
              <a:defRPr sz="3200" kern="1200">
                <a:solidFill>
                  <a:schemeClr val="bg2"/>
                </a:solidFill>
                <a:latin typeface="+mj-lt"/>
                <a:ea typeface="+mn-ea"/>
                <a:cs typeface="+mn-cs"/>
              </a:defRPr>
            </a:lvl5pPr>
            <a:lvl6pPr marL="45720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6pPr>
            <a:lvl7pPr marL="54864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7pPr>
            <a:lvl8pPr marL="64008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8pPr>
            <a:lvl9pPr marL="73152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9pPr>
          </a:lstStyle>
          <a:p>
            <a:pPr lvl="0" defTabSz="457200">
              <a:lnSpc>
                <a:spcPct val="100000"/>
              </a:lnSpc>
              <a:defRPr/>
            </a:pPr>
            <a:r>
              <a:rPr lang="pl-PL" sz="3200" b="0" dirty="0">
                <a:solidFill>
                  <a:srgbClr val="FFFFFF"/>
                </a:solidFill>
                <a:latin typeface="Verdana" panose="020B0604030504040204" pitchFamily="34" charset="0"/>
                <a:ea typeface="Verdana" panose="020B0604030504040204" pitchFamily="34" charset="0"/>
                <a:cs typeface="Verdana" panose="020B0604030504040204" pitchFamily="34" charset="0"/>
              </a:rPr>
              <a:t>Badanie wpływu spalin emitowanych przez silniki turbinowe statków powietrznych na poziom zanieczyszczeń w obrębie i okolicy lotnisk istniejących i nowo projektowanych.</a:t>
            </a:r>
          </a:p>
          <a:p>
            <a:pPr lvl="0" defTabSz="457200">
              <a:lnSpc>
                <a:spcPct val="100000"/>
              </a:lnSpc>
              <a:defRPr/>
            </a:pPr>
            <a:endParaRPr lang="pl-PL" sz="4000" b="0" dirty="0">
              <a:solidFill>
                <a:srgbClr val="FFFFFF"/>
              </a:solidFill>
              <a:latin typeface="Verdana" panose="020B0604030504040204" pitchFamily="34" charset="0"/>
              <a:ea typeface="Verdana" panose="020B0604030504040204" pitchFamily="34" charset="0"/>
              <a:cs typeface="Verdana" panose="020B0604030504040204" pitchFamily="34" charset="0"/>
            </a:endParaRPr>
          </a:p>
          <a:p>
            <a:pPr lvl="0" algn="just">
              <a:lnSpc>
                <a:spcPct val="100000"/>
              </a:lnSpc>
              <a:defRPr/>
            </a:pPr>
            <a:r>
              <a:rPr lang="pl-PL" sz="3200" b="0" i="0" dirty="0">
                <a:solidFill>
                  <a:srgbClr val="00B050"/>
                </a:solidFill>
                <a:effectLst/>
                <a:latin typeface="Verdana" panose="020B0604030504040204" pitchFamily="34" charset="0"/>
                <a:ea typeface="Verdana" panose="020B0604030504040204" pitchFamily="34" charset="0"/>
                <a:cs typeface="Verdana" panose="020B0604030504040204" pitchFamily="34" charset="0"/>
              </a:rPr>
              <a:t>Materiał szkoleniowy dotyczący minimalizowania szkodliwego oddziaływania spalin emitowanych przez silniki turbinowe statków powietrznych</a:t>
            </a:r>
            <a:endParaRPr kumimoji="0" lang="pl-PL" sz="3200" b="0" i="0" u="none" strike="noStrike" kern="1200" cap="none" spc="0" normalizeH="0" baseline="0" noProof="0" dirty="0">
              <a:ln>
                <a:noFill/>
              </a:ln>
              <a:solidFill>
                <a:srgbClr val="00B05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 name="Symbol zastępczy tekstu 2">
            <a:extLst>
              <a:ext uri="{FF2B5EF4-FFF2-40B4-BE49-F238E27FC236}">
                <a16:creationId xmlns:a16="http://schemas.microsoft.com/office/drawing/2014/main" id="{5D11208C-5385-4466-B706-2B41CBC3F09B}"/>
              </a:ext>
            </a:extLst>
          </p:cNvPr>
          <p:cNvSpPr txBox="1">
            <a:spLocks/>
          </p:cNvSpPr>
          <p:nvPr/>
        </p:nvSpPr>
        <p:spPr>
          <a:xfrm>
            <a:off x="3168000" y="11577638"/>
            <a:ext cx="9701213" cy="730250"/>
          </a:xfrm>
          <a:prstGeom prst="rect">
            <a:avLst/>
          </a:prstGeom>
        </p:spPr>
        <p:txBody>
          <a:bodyPr vert="horz" lIns="0" tIns="0" rIns="0" bIns="0" rtlCol="0">
            <a:normAutofit/>
          </a:bodyPr>
          <a:lstStyle>
            <a:lvl1pPr marL="0" indent="0" algn="l" defTabSz="1828800" rtl="0" eaLnBrk="1" latinLnBrk="0" hangingPunct="1">
              <a:lnSpc>
                <a:spcPts val="4500"/>
              </a:lnSpc>
              <a:spcBef>
                <a:spcPts val="0"/>
              </a:spcBef>
              <a:spcAft>
                <a:spcPts val="0"/>
              </a:spcAft>
              <a:buFontTx/>
              <a:buNone/>
              <a:defRPr sz="3200" b="0" kern="1200">
                <a:solidFill>
                  <a:schemeClr val="tx2"/>
                </a:solidFill>
                <a:latin typeface="+mj-lt"/>
                <a:ea typeface="+mn-ea"/>
                <a:cs typeface="+mn-cs"/>
              </a:defRPr>
            </a:lvl1pPr>
            <a:lvl2pPr marL="1008000" indent="-1008000" algn="l" defTabSz="1828800" rtl="0" eaLnBrk="1" latinLnBrk="0" hangingPunct="1">
              <a:lnSpc>
                <a:spcPts val="4200"/>
              </a:lnSpc>
              <a:spcBef>
                <a:spcPts val="0"/>
              </a:spcBef>
              <a:spcAft>
                <a:spcPts val="1800"/>
              </a:spcAft>
              <a:buClr>
                <a:schemeClr val="accent1"/>
              </a:buClr>
              <a:buSzPct val="130000"/>
              <a:buFont typeface="Wingdings" panose="05000000000000000000" pitchFamily="2" charset="2"/>
              <a:buChar char="l"/>
              <a:defRPr sz="3200" kern="1200">
                <a:solidFill>
                  <a:schemeClr val="bg2"/>
                </a:solidFill>
                <a:latin typeface="+mj-lt"/>
                <a:ea typeface="+mn-ea"/>
                <a:cs typeface="+mn-cs"/>
              </a:defRPr>
            </a:lvl2pPr>
            <a:lvl3pPr marL="0" indent="0" algn="l" defTabSz="1828800" rtl="0" eaLnBrk="1" latinLnBrk="0" hangingPunct="1">
              <a:lnSpc>
                <a:spcPts val="3800"/>
              </a:lnSpc>
              <a:spcBef>
                <a:spcPts val="0"/>
              </a:spcBef>
              <a:spcAft>
                <a:spcPts val="5400"/>
              </a:spcAft>
              <a:buFont typeface="Arial" panose="020B0604020202020204" pitchFamily="34" charset="0"/>
              <a:buNone/>
              <a:defRPr sz="3200" kern="1200" baseline="0">
                <a:solidFill>
                  <a:schemeClr val="bg2"/>
                </a:solidFill>
                <a:latin typeface="+mn-lt"/>
                <a:ea typeface="+mn-ea"/>
                <a:cs typeface="+mn-cs"/>
              </a:defRPr>
            </a:lvl3pPr>
            <a:lvl4pPr marL="1008000" indent="-1008000" algn="l" defTabSz="1828800" rtl="0" eaLnBrk="1" latinLnBrk="0" hangingPunct="1">
              <a:lnSpc>
                <a:spcPts val="4200"/>
              </a:lnSpc>
              <a:spcBef>
                <a:spcPts val="0"/>
              </a:spcBef>
              <a:spcAft>
                <a:spcPts val="1800"/>
              </a:spcAft>
              <a:buClr>
                <a:schemeClr val="accent1"/>
              </a:buClr>
              <a:buSzPct val="130000"/>
              <a:buFont typeface="Wingdings" panose="05000000000000000000" pitchFamily="2" charset="2"/>
              <a:buChar char=""/>
              <a:defRPr sz="3200" kern="1200">
                <a:solidFill>
                  <a:schemeClr val="bg2"/>
                </a:solidFill>
                <a:latin typeface="Verdana" panose="020B0604030504040204" pitchFamily="34" charset="0"/>
                <a:ea typeface="Verdana" panose="020B0604030504040204" pitchFamily="34" charset="0"/>
                <a:cs typeface="+mn-cs"/>
              </a:defRPr>
            </a:lvl4pPr>
            <a:lvl5pPr marL="1008000" indent="-1008000" algn="l" defTabSz="1828800" rtl="0" eaLnBrk="1" latinLnBrk="0" hangingPunct="1">
              <a:lnSpc>
                <a:spcPts val="4200"/>
              </a:lnSpc>
              <a:spcBef>
                <a:spcPts val="0"/>
              </a:spcBef>
              <a:spcAft>
                <a:spcPts val="1800"/>
              </a:spcAft>
              <a:buClr>
                <a:schemeClr val="accent1"/>
              </a:buClr>
              <a:buSzPct val="130000"/>
              <a:buFont typeface="Wingdings" panose="05000000000000000000" pitchFamily="2" charset="2"/>
              <a:buChar char=""/>
              <a:defRPr sz="3200" kern="1200">
                <a:solidFill>
                  <a:schemeClr val="bg2"/>
                </a:solidFill>
                <a:latin typeface="+mj-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ts val="4500"/>
              </a:lnSpc>
              <a:spcBef>
                <a:spcPts val="0"/>
              </a:spcBef>
              <a:spcAft>
                <a:spcPts val="0"/>
              </a:spcAft>
              <a:buClrTx/>
              <a:buSzTx/>
              <a:buFontTx/>
              <a:buNone/>
              <a:tabLst/>
              <a:defRPr/>
            </a:pPr>
            <a:r>
              <a:rPr lang="pl-PL" dirty="0">
                <a:solidFill>
                  <a:srgbClr val="FFFFFF"/>
                </a:solidFill>
                <a:latin typeface="Verdana"/>
              </a:rPr>
              <a:t>Warszawa, 28.10.2022</a:t>
            </a:r>
          </a:p>
        </p:txBody>
      </p:sp>
    </p:spTree>
    <p:extLst>
      <p:ext uri="{BB962C8B-B14F-4D97-AF65-F5344CB8AC3E}">
        <p14:creationId xmlns:p14="http://schemas.microsoft.com/office/powerpoint/2010/main" val="3601862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B124EF92-217C-1CF9-B9B2-1865213DD11D}"/>
              </a:ext>
            </a:extLst>
          </p:cNvPr>
          <p:cNvSpPr txBox="1"/>
          <p:nvPr/>
        </p:nvSpPr>
        <p:spPr>
          <a:xfrm>
            <a:off x="7463286" y="258467"/>
            <a:ext cx="9457426" cy="707886"/>
          </a:xfrm>
          <a:prstGeom prst="rect">
            <a:avLst/>
          </a:prstGeom>
          <a:noFill/>
        </p:spPr>
        <p:txBody>
          <a:bodyPr wrap="square" rtlCol="0">
            <a:spAutoFit/>
          </a:bodyPr>
          <a:lstStyle/>
          <a:p>
            <a:r>
              <a:rPr lang="pl-PL" sz="4000" b="1" dirty="0">
                <a:solidFill>
                  <a:schemeClr val="bg2"/>
                </a:solidFill>
                <a:latin typeface="+mj-lt"/>
              </a:rPr>
              <a:t>Optymalizacja czasu podejścia</a:t>
            </a:r>
            <a:endParaRPr lang="en-US" sz="4000" b="1" dirty="0">
              <a:solidFill>
                <a:schemeClr val="bg2"/>
              </a:solidFill>
              <a:latin typeface="+mj-lt"/>
            </a:endParaRPr>
          </a:p>
        </p:txBody>
      </p:sp>
      <p:sp>
        <p:nvSpPr>
          <p:cNvPr id="7" name="pole tekstowe 6">
            <a:extLst>
              <a:ext uri="{FF2B5EF4-FFF2-40B4-BE49-F238E27FC236}">
                <a16:creationId xmlns:a16="http://schemas.microsoft.com/office/drawing/2014/main" id="{511763B4-12CF-5124-08DA-96D5703CE916}"/>
              </a:ext>
            </a:extLst>
          </p:cNvPr>
          <p:cNvSpPr txBox="1"/>
          <p:nvPr/>
        </p:nvSpPr>
        <p:spPr>
          <a:xfrm>
            <a:off x="697852" y="3412587"/>
            <a:ext cx="11842491" cy="3539430"/>
          </a:xfrm>
          <a:prstGeom prst="rect">
            <a:avLst/>
          </a:prstGeom>
          <a:noFill/>
          <a:ln>
            <a:solidFill>
              <a:schemeClr val="bg2"/>
            </a:solidFill>
          </a:ln>
        </p:spPr>
        <p:txBody>
          <a:bodyPr wrap="square" rtlCol="0">
            <a:spAutoFit/>
          </a:bodyPr>
          <a:lstStyle/>
          <a:p>
            <a:pPr algn="just"/>
            <a:r>
              <a:rPr lang="pl-PL" sz="2800" b="1" dirty="0">
                <a:solidFill>
                  <a:schemeClr val="bg2"/>
                </a:solidFill>
                <a:latin typeface="+mj-lt"/>
              </a:rPr>
              <a:t>Optymalizacja czasu podejścia samolotu do lądowania pozwoliłaby znacząco zmniejszyć ilość emitowanych szkodliwych substancji. Jak wykazała analiza danych z pokładowych rejestratorów lotu – rzeczywisty czas trwania podejścia do lądowania jest 27 sekund dłuższy niż przewiduje standard ICAO. Skrócenie czasu podejścia o te 27 sekund pozwoliłoby zmniejszyć emisję </a:t>
            </a:r>
            <a:r>
              <a:rPr lang="en-GB" sz="2800" b="1" spc="0" dirty="0">
                <a:solidFill>
                  <a:srgbClr val="000000"/>
                </a:solidFill>
                <a:effectLst/>
                <a:latin typeface="+mj-lt"/>
                <a:ea typeface="Calibri" panose="020F0502020204030204" pitchFamily="34" charset="0"/>
                <a:cs typeface="Times New Roman" panose="02020603050405020304" pitchFamily="18" charset="0"/>
              </a:rPr>
              <a:t>CO</a:t>
            </a:r>
            <a:r>
              <a:rPr lang="en-GB" sz="2800" b="1" spc="0" baseline="-25000" dirty="0">
                <a:solidFill>
                  <a:srgbClr val="000000"/>
                </a:solidFill>
                <a:effectLst/>
                <a:latin typeface="+mj-lt"/>
                <a:ea typeface="Calibri" panose="020F0502020204030204" pitchFamily="34" charset="0"/>
                <a:cs typeface="Times New Roman" panose="02020603050405020304" pitchFamily="18" charset="0"/>
              </a:rPr>
              <a:t>2</a:t>
            </a:r>
            <a:r>
              <a:rPr lang="pl-PL" sz="2800" b="1" spc="20" baseline="-25000" dirty="0">
                <a:solidFill>
                  <a:srgbClr val="000000"/>
                </a:solidFill>
                <a:latin typeface="+mj-lt"/>
                <a:ea typeface="Verdana" panose="020B0604030504040204" pitchFamily="34" charset="0"/>
                <a:cs typeface="Times New Roman" panose="02020603050405020304" pitchFamily="18" charset="0"/>
              </a:rPr>
              <a:t> </a:t>
            </a:r>
            <a:r>
              <a:rPr lang="pl-PL" sz="2800" b="1" dirty="0">
                <a:solidFill>
                  <a:schemeClr val="bg2"/>
                </a:solidFill>
                <a:latin typeface="+mj-lt"/>
              </a:rPr>
              <a:t>oraz </a:t>
            </a:r>
            <a:r>
              <a:rPr lang="en-GB" sz="2800" b="1" spc="0" dirty="0">
                <a:solidFill>
                  <a:srgbClr val="000000"/>
                </a:solidFill>
                <a:effectLst/>
                <a:latin typeface="+mj-lt"/>
                <a:ea typeface="Calibri" panose="020F0502020204030204" pitchFamily="34" charset="0"/>
                <a:cs typeface="Times New Roman" panose="02020603050405020304" pitchFamily="18" charset="0"/>
              </a:rPr>
              <a:t>NO</a:t>
            </a:r>
            <a:r>
              <a:rPr lang="en-GB" sz="2800" b="1" spc="0" baseline="-25000" dirty="0">
                <a:solidFill>
                  <a:srgbClr val="000000"/>
                </a:solidFill>
                <a:effectLst/>
                <a:latin typeface="+mj-lt"/>
                <a:ea typeface="Calibri" panose="020F0502020204030204" pitchFamily="34" charset="0"/>
                <a:cs typeface="Times New Roman" panose="02020603050405020304" pitchFamily="18" charset="0"/>
              </a:rPr>
              <a:t>x</a:t>
            </a:r>
            <a:r>
              <a:rPr lang="pl-PL" sz="2800" b="1" dirty="0">
                <a:solidFill>
                  <a:schemeClr val="bg2"/>
                </a:solidFill>
                <a:latin typeface="+mj-lt"/>
              </a:rPr>
              <a:t> o około 10% dla tej fazy lotu.</a:t>
            </a:r>
            <a:endParaRPr lang="en-US" sz="2800" b="1" dirty="0">
              <a:solidFill>
                <a:schemeClr val="bg2"/>
              </a:solidFill>
              <a:latin typeface="+mj-lt"/>
            </a:endParaRPr>
          </a:p>
        </p:txBody>
      </p:sp>
      <p:pic>
        <p:nvPicPr>
          <p:cNvPr id="2052" name="Picture 4" descr="Lądowanie samolotu - Puzzle Factory">
            <a:extLst>
              <a:ext uri="{FF2B5EF4-FFF2-40B4-BE49-F238E27FC236}">
                <a16:creationId xmlns:a16="http://schemas.microsoft.com/office/drawing/2014/main" id="{2A135C10-4356-B950-3E28-BFC8D30D56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1650" y="2004192"/>
            <a:ext cx="9906000" cy="6353175"/>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a:extLst>
              <a:ext uri="{FF2B5EF4-FFF2-40B4-BE49-F238E27FC236}">
                <a16:creationId xmlns:a16="http://schemas.microsoft.com/office/drawing/2014/main" id="{900AB2F0-905F-57B9-B31C-D55E3BD0DD27}"/>
              </a:ext>
            </a:extLst>
          </p:cNvPr>
          <p:cNvSpPr txBox="1"/>
          <p:nvPr/>
        </p:nvSpPr>
        <p:spPr>
          <a:xfrm>
            <a:off x="19945350" y="8357367"/>
            <a:ext cx="3371850" cy="246221"/>
          </a:xfrm>
          <a:prstGeom prst="rect">
            <a:avLst/>
          </a:prstGeom>
          <a:noFill/>
        </p:spPr>
        <p:txBody>
          <a:bodyPr wrap="square">
            <a:spAutoFit/>
          </a:bodyPr>
          <a:lstStyle/>
          <a:p>
            <a:r>
              <a:rPr lang="en-US" sz="1000" dirty="0">
                <a:solidFill>
                  <a:schemeClr val="bg2"/>
                </a:solidFill>
              </a:rPr>
              <a:t>https://assets.puzzlefactory.pl/puzzle/249/685/original.jpg</a:t>
            </a:r>
          </a:p>
        </p:txBody>
      </p:sp>
      <p:graphicFrame>
        <p:nvGraphicFramePr>
          <p:cNvPr id="9" name="Tabela 8">
            <a:extLst>
              <a:ext uri="{FF2B5EF4-FFF2-40B4-BE49-F238E27FC236}">
                <a16:creationId xmlns:a16="http://schemas.microsoft.com/office/drawing/2014/main" id="{9B1C720E-FB75-18F7-44E4-93E08ADC8E03}"/>
              </a:ext>
            </a:extLst>
          </p:cNvPr>
          <p:cNvGraphicFramePr>
            <a:graphicFrameLocks noGrp="1"/>
          </p:cNvGraphicFramePr>
          <p:nvPr>
            <p:extLst>
              <p:ext uri="{D42A27DB-BD31-4B8C-83A1-F6EECF244321}">
                <p14:modId xmlns:p14="http://schemas.microsoft.com/office/powerpoint/2010/main" val="813603684"/>
              </p:ext>
            </p:extLst>
          </p:nvPr>
        </p:nvGraphicFramePr>
        <p:xfrm>
          <a:off x="6651881" y="9398251"/>
          <a:ext cx="11302165" cy="3925824"/>
        </p:xfrm>
        <a:graphic>
          <a:graphicData uri="http://schemas.openxmlformats.org/drawingml/2006/table">
            <a:tbl>
              <a:tblPr firstRow="1" firstCol="1" bandRow="1"/>
              <a:tblGrid>
                <a:gridCol w="2984442">
                  <a:extLst>
                    <a:ext uri="{9D8B030D-6E8A-4147-A177-3AD203B41FA5}">
                      <a16:colId xmlns:a16="http://schemas.microsoft.com/office/drawing/2014/main" val="202415317"/>
                    </a:ext>
                  </a:extLst>
                </a:gridCol>
                <a:gridCol w="2321516">
                  <a:extLst>
                    <a:ext uri="{9D8B030D-6E8A-4147-A177-3AD203B41FA5}">
                      <a16:colId xmlns:a16="http://schemas.microsoft.com/office/drawing/2014/main" val="4252512430"/>
                    </a:ext>
                  </a:extLst>
                </a:gridCol>
                <a:gridCol w="2185521">
                  <a:extLst>
                    <a:ext uri="{9D8B030D-6E8A-4147-A177-3AD203B41FA5}">
                      <a16:colId xmlns:a16="http://schemas.microsoft.com/office/drawing/2014/main" val="627330884"/>
                    </a:ext>
                  </a:extLst>
                </a:gridCol>
                <a:gridCol w="1966344">
                  <a:extLst>
                    <a:ext uri="{9D8B030D-6E8A-4147-A177-3AD203B41FA5}">
                      <a16:colId xmlns:a16="http://schemas.microsoft.com/office/drawing/2014/main" val="1091865293"/>
                    </a:ext>
                  </a:extLst>
                </a:gridCol>
                <a:gridCol w="1844342">
                  <a:extLst>
                    <a:ext uri="{9D8B030D-6E8A-4147-A177-3AD203B41FA5}">
                      <a16:colId xmlns:a16="http://schemas.microsoft.com/office/drawing/2014/main" val="1156737767"/>
                    </a:ext>
                  </a:extLst>
                </a:gridCol>
              </a:tblGrid>
              <a:tr h="331470">
                <a:tc>
                  <a:txBody>
                    <a:bodyPr/>
                    <a:lstStyle/>
                    <a:p>
                      <a:pPr marL="0" marR="0" algn="ctr">
                        <a:lnSpc>
                          <a:spcPct val="115000"/>
                        </a:lnSpc>
                        <a:spcBef>
                          <a:spcPts val="0"/>
                        </a:spcBef>
                        <a:spcAft>
                          <a:spcPts val="0"/>
                        </a:spcAft>
                      </a:pPr>
                      <a:r>
                        <a:rPr lang="en-GB" sz="2800" spc="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Manewr</a:t>
                      </a:r>
                      <a:endParaRPr lang="en-US" sz="2800" spc="2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2800" spc="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Dzienna</a:t>
                      </a:r>
                      <a:r>
                        <a:rPr lang="en-GB" sz="2800"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spc="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emisja</a:t>
                      </a:r>
                      <a:r>
                        <a:rPr lang="en-GB" sz="2800"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a:t>
                      </a:r>
                      <a:r>
                        <a:rPr lang="en-GB" sz="2800" spc="0"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US" sz="2800" spc="2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p>
                      <a:pPr marL="0" marR="0" algn="ctr">
                        <a:lnSpc>
                          <a:spcPct val="115000"/>
                        </a:lnSpc>
                        <a:spcBef>
                          <a:spcPts val="0"/>
                        </a:spcBef>
                        <a:spcAft>
                          <a:spcPts val="0"/>
                        </a:spcAft>
                      </a:pPr>
                      <a:r>
                        <a:rPr lang="en-GB" sz="2800"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[kg]</a:t>
                      </a:r>
                      <a:endParaRPr lang="en-US" sz="2800" spc="2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59385" algn="ctr">
                        <a:lnSpc>
                          <a:spcPct val="115000"/>
                        </a:lnSpc>
                        <a:spcBef>
                          <a:spcPts val="0"/>
                        </a:spcBef>
                        <a:spcAft>
                          <a:spcPts val="0"/>
                        </a:spcAft>
                      </a:pPr>
                      <a:r>
                        <a:rPr lang="en-GB" sz="2800" spc="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Dzienna</a:t>
                      </a:r>
                      <a:r>
                        <a:rPr lang="en-GB" sz="2800"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spc="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emisja</a:t>
                      </a:r>
                      <a:r>
                        <a:rPr lang="en-GB" sz="2800"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NO</a:t>
                      </a:r>
                      <a:r>
                        <a:rPr lang="en-GB" sz="2800" spc="0"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t>
                      </a:r>
                      <a:endParaRPr lang="en-US" sz="2800" spc="2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p>
                      <a:pPr marL="0" marR="0" algn="ctr">
                        <a:lnSpc>
                          <a:spcPct val="115000"/>
                        </a:lnSpc>
                        <a:spcBef>
                          <a:spcPts val="0"/>
                        </a:spcBef>
                        <a:spcAft>
                          <a:spcPts val="0"/>
                        </a:spcAft>
                      </a:pPr>
                      <a:r>
                        <a:rPr lang="en-GB" sz="2800"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[kg]</a:t>
                      </a:r>
                      <a:endParaRPr lang="en-US" sz="2800" spc="2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2800"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Dzienna emisja CO</a:t>
                      </a:r>
                      <a:endParaRPr lang="en-US" sz="2800" spc="2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p>
                      <a:pPr marL="0" marR="0" algn="ctr">
                        <a:lnSpc>
                          <a:spcPct val="115000"/>
                        </a:lnSpc>
                        <a:spcBef>
                          <a:spcPts val="0"/>
                        </a:spcBef>
                        <a:spcAft>
                          <a:spcPts val="0"/>
                        </a:spcAft>
                      </a:pPr>
                      <a:r>
                        <a:rPr lang="en-GB" sz="2800"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[kg]</a:t>
                      </a:r>
                      <a:endParaRPr lang="en-US" sz="2800" spc="2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2800" spc="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Dzienna</a:t>
                      </a:r>
                      <a:r>
                        <a:rPr lang="en-GB" sz="2800"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spc="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emisja</a:t>
                      </a:r>
                      <a:r>
                        <a:rPr lang="en-GB" sz="2800"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HC </a:t>
                      </a:r>
                      <a:r>
                        <a:rPr lang="en-GB" sz="2800" spc="0"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[kg]</a:t>
                      </a:r>
                      <a:endParaRPr lang="en-US" sz="2800" spc="2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6010604"/>
                  </a:ext>
                </a:extLst>
              </a:tr>
              <a:tr h="184150">
                <a:tc>
                  <a:txBody>
                    <a:bodyPr/>
                    <a:lstStyle/>
                    <a:p>
                      <a:pPr marL="0" marR="0" algn="ctr">
                        <a:lnSpc>
                          <a:spcPct val="115000"/>
                        </a:lnSpc>
                        <a:spcBef>
                          <a:spcPts val="0"/>
                        </a:spcBef>
                        <a:spcAft>
                          <a:spcPts val="0"/>
                        </a:spcAft>
                      </a:pPr>
                      <a:r>
                        <a:rPr lang="en-GB" sz="2800"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Start</a:t>
                      </a:r>
                      <a:endParaRPr lang="en-US" sz="2800" spc="2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l-PL" sz="2800"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64 438</a:t>
                      </a:r>
                      <a:endParaRPr lang="en-US" sz="2800" spc="2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l-PL" sz="2800"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588</a:t>
                      </a:r>
                      <a:endParaRPr lang="en-US" sz="2800" spc="2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l-PL" sz="2800"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n-US" sz="2800" spc="2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l-PL" sz="2800"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0,6</a:t>
                      </a:r>
                      <a:endParaRPr lang="en-US" sz="2800" spc="2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5230852"/>
                  </a:ext>
                </a:extLst>
              </a:tr>
              <a:tr h="184150">
                <a:tc>
                  <a:txBody>
                    <a:bodyPr/>
                    <a:lstStyle/>
                    <a:p>
                      <a:pPr marL="0" marR="0" algn="ctr">
                        <a:lnSpc>
                          <a:spcPct val="115000"/>
                        </a:lnSpc>
                        <a:spcBef>
                          <a:spcPts val="0"/>
                        </a:spcBef>
                        <a:spcAft>
                          <a:spcPts val="0"/>
                        </a:spcAft>
                      </a:pPr>
                      <a:r>
                        <a:rPr lang="pl-PL" sz="2800"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Wznoszenie</a:t>
                      </a:r>
                      <a:endParaRPr lang="en-US" sz="2800" spc="2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C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l-PL" sz="2800"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94 034</a:t>
                      </a:r>
                      <a:endParaRPr lang="en-US" sz="2800" spc="2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C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l-PL" sz="2800"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690</a:t>
                      </a:r>
                      <a:endParaRPr lang="en-US" sz="2800" spc="2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C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l-PL" sz="2800"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a:t>
                      </a:r>
                      <a:endParaRPr lang="en-US" sz="2800" spc="2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C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l-PL" sz="2800"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a:t>
                      </a:r>
                      <a:endParaRPr lang="en-US" sz="2800" spc="2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679739195"/>
                  </a:ext>
                </a:extLst>
              </a:tr>
              <a:tr h="184150">
                <a:tc>
                  <a:txBody>
                    <a:bodyPr/>
                    <a:lstStyle/>
                    <a:p>
                      <a:pPr marL="0" marR="0" algn="ctr">
                        <a:lnSpc>
                          <a:spcPct val="115000"/>
                        </a:lnSpc>
                        <a:spcBef>
                          <a:spcPts val="0"/>
                        </a:spcBef>
                        <a:spcAft>
                          <a:spcPts val="0"/>
                        </a:spcAft>
                      </a:pPr>
                      <a:r>
                        <a:rPr lang="pl-PL" sz="2800"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Podejście</a:t>
                      </a:r>
                      <a:endParaRPr lang="en-US" sz="2800" spc="2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38100" cap="flat" cmpd="sng" algn="ctr">
                      <a:solidFill>
                        <a:srgbClr val="C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l-PL" sz="2800"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112 950</a:t>
                      </a:r>
                      <a:endParaRPr lang="en-US" sz="2800" spc="2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l-PL" sz="2800"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419</a:t>
                      </a:r>
                      <a:endParaRPr lang="en-US" sz="2800" spc="2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l-PL" sz="2800"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118</a:t>
                      </a:r>
                      <a:endParaRPr lang="en-US" sz="2800" spc="2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l-PL" sz="2800"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3.6</a:t>
                      </a:r>
                      <a:endParaRPr lang="en-US" sz="2800" spc="2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826896462"/>
                  </a:ext>
                </a:extLst>
              </a:tr>
              <a:tr h="184150">
                <a:tc>
                  <a:txBody>
                    <a:bodyPr/>
                    <a:lstStyle/>
                    <a:p>
                      <a:pPr marL="0" marR="0" algn="ctr">
                        <a:lnSpc>
                          <a:spcPct val="115000"/>
                        </a:lnSpc>
                        <a:spcBef>
                          <a:spcPts val="0"/>
                        </a:spcBef>
                        <a:spcAft>
                          <a:spcPts val="0"/>
                        </a:spcAft>
                      </a:pPr>
                      <a:r>
                        <a:rPr lang="en-GB" sz="2800"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Kołowanie</a:t>
                      </a:r>
                      <a:endParaRPr lang="en-US" sz="2800" spc="2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l-PL" sz="2800"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174 425</a:t>
                      </a:r>
                      <a:endParaRPr lang="en-US" sz="2800" spc="2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l-PL" sz="2800"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250</a:t>
                      </a:r>
                      <a:endParaRPr lang="en-US" sz="2800" spc="2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l-PL" sz="2800"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1 497</a:t>
                      </a:r>
                      <a:endParaRPr lang="en-US" sz="2800" spc="2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l-PL" sz="2800"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128</a:t>
                      </a:r>
                      <a:endParaRPr lang="en-US" sz="2800" spc="2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307693"/>
                  </a:ext>
                </a:extLst>
              </a:tr>
              <a:tr h="184150">
                <a:tc>
                  <a:txBody>
                    <a:bodyPr/>
                    <a:lstStyle/>
                    <a:p>
                      <a:pPr marL="0" marR="0" algn="ctr">
                        <a:lnSpc>
                          <a:spcPct val="115000"/>
                        </a:lnSpc>
                        <a:spcBef>
                          <a:spcPts val="0"/>
                        </a:spcBef>
                        <a:spcAft>
                          <a:spcPts val="0"/>
                        </a:spcAft>
                      </a:pPr>
                      <a:r>
                        <a:rPr lang="en-GB" sz="2800"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70% kołowania</a:t>
                      </a:r>
                      <a:endParaRPr lang="en-US" sz="2800" spc="2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l-PL" sz="2800"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122097,5</a:t>
                      </a:r>
                      <a:endParaRPr lang="en-US" sz="2800" spc="2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l-PL" sz="2800"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175</a:t>
                      </a:r>
                      <a:endParaRPr lang="en-US" sz="2800" spc="2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l-PL" sz="2800"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1048</a:t>
                      </a:r>
                      <a:endParaRPr lang="en-US" sz="2800" spc="2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l-PL" sz="2800"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90</a:t>
                      </a:r>
                      <a:endParaRPr lang="en-US" sz="2800" spc="2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4795739"/>
                  </a:ext>
                </a:extLst>
              </a:tr>
            </a:tbl>
          </a:graphicData>
        </a:graphic>
      </p:graphicFrame>
      <p:sp>
        <p:nvSpPr>
          <p:cNvPr id="11" name="pole tekstowe 10">
            <a:extLst>
              <a:ext uri="{FF2B5EF4-FFF2-40B4-BE49-F238E27FC236}">
                <a16:creationId xmlns:a16="http://schemas.microsoft.com/office/drawing/2014/main" id="{DF4270C4-E04C-FCC8-273B-D31309B55F3B}"/>
              </a:ext>
            </a:extLst>
          </p:cNvPr>
          <p:cNvSpPr txBox="1"/>
          <p:nvPr/>
        </p:nvSpPr>
        <p:spPr>
          <a:xfrm>
            <a:off x="6571016" y="9010343"/>
            <a:ext cx="11481583" cy="379078"/>
          </a:xfrm>
          <a:prstGeom prst="rect">
            <a:avLst/>
          </a:prstGeom>
          <a:noFill/>
        </p:spPr>
        <p:txBody>
          <a:bodyPr wrap="square">
            <a:spAutoFit/>
          </a:bodyPr>
          <a:lstStyle/>
          <a:p>
            <a:pPr marL="0" marR="0" algn="just">
              <a:lnSpc>
                <a:spcPct val="115000"/>
              </a:lnSpc>
              <a:spcBef>
                <a:spcPts val="0"/>
              </a:spcBef>
              <a:spcAft>
                <a:spcPts val="0"/>
              </a:spcAft>
            </a:pPr>
            <a:r>
              <a:rPr lang="pl-PL" sz="1800" b="1" spc="0" dirty="0">
                <a:solidFill>
                  <a:srgbClr val="000000"/>
                </a:solidFill>
                <a:effectLst/>
                <a:latin typeface="+mj-lt"/>
                <a:ea typeface="Times New Roman" panose="02020603050405020304" pitchFamily="18" charset="0"/>
                <a:cs typeface="Times New Roman" panose="02020603050405020304" pitchFamily="18" charset="0"/>
              </a:rPr>
              <a:t>Dzienne emisje niektórych składników spalin w porcie lotniczym im. Fryderyka Chopina</a:t>
            </a:r>
            <a:endParaRPr lang="en-US" sz="1800" b="1" spc="20" dirty="0">
              <a:solidFill>
                <a:srgbClr val="000000"/>
              </a:solidFill>
              <a:effectLst/>
              <a:latin typeface="+mj-lt"/>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894376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B124EF92-217C-1CF9-B9B2-1865213DD11D}"/>
              </a:ext>
            </a:extLst>
          </p:cNvPr>
          <p:cNvSpPr txBox="1"/>
          <p:nvPr/>
        </p:nvSpPr>
        <p:spPr>
          <a:xfrm>
            <a:off x="7463287" y="180164"/>
            <a:ext cx="9457426" cy="707886"/>
          </a:xfrm>
          <a:prstGeom prst="rect">
            <a:avLst/>
          </a:prstGeom>
          <a:noFill/>
        </p:spPr>
        <p:txBody>
          <a:bodyPr wrap="square" rtlCol="0">
            <a:spAutoFit/>
          </a:bodyPr>
          <a:lstStyle/>
          <a:p>
            <a:r>
              <a:rPr lang="pl-PL" sz="4000" b="1" dirty="0">
                <a:solidFill>
                  <a:schemeClr val="bg2"/>
                </a:solidFill>
                <a:latin typeface="+mj-lt"/>
              </a:rPr>
              <a:t>Holowanie samolotów na start</a:t>
            </a:r>
            <a:endParaRPr lang="en-US" sz="4000" b="1" dirty="0">
              <a:solidFill>
                <a:schemeClr val="bg2"/>
              </a:solidFill>
              <a:latin typeface="+mj-lt"/>
            </a:endParaRPr>
          </a:p>
        </p:txBody>
      </p:sp>
      <p:sp>
        <p:nvSpPr>
          <p:cNvPr id="7" name="pole tekstowe 6">
            <a:extLst>
              <a:ext uri="{FF2B5EF4-FFF2-40B4-BE49-F238E27FC236}">
                <a16:creationId xmlns:a16="http://schemas.microsoft.com/office/drawing/2014/main" id="{511763B4-12CF-5124-08DA-96D5703CE916}"/>
              </a:ext>
            </a:extLst>
          </p:cNvPr>
          <p:cNvSpPr txBox="1"/>
          <p:nvPr/>
        </p:nvSpPr>
        <p:spPr>
          <a:xfrm>
            <a:off x="647700" y="2207856"/>
            <a:ext cx="14749939" cy="2677656"/>
          </a:xfrm>
          <a:prstGeom prst="rect">
            <a:avLst/>
          </a:prstGeom>
          <a:noFill/>
          <a:ln>
            <a:solidFill>
              <a:schemeClr val="bg2"/>
            </a:solidFill>
          </a:ln>
        </p:spPr>
        <p:txBody>
          <a:bodyPr wrap="square" rtlCol="0">
            <a:spAutoFit/>
          </a:bodyPr>
          <a:lstStyle/>
          <a:p>
            <a:pPr algn="just"/>
            <a:r>
              <a:rPr lang="pl-PL" sz="2800" b="1" dirty="0">
                <a:solidFill>
                  <a:schemeClr val="bg2"/>
                </a:solidFill>
                <a:latin typeface="+mj-lt"/>
              </a:rPr>
              <a:t>Na podstawie dostarczonych danych obliczono, że ​​70% całkowitego czasu kołowania zajmuje ruch samolotu do startu, a tylko 30% po wylądowaniu. Około 90% tlenku węgla i około 96% węglowodorów jest emitowanych podczas kołowania. W trakcie tej fazy cyklu LTO silniki lotnicze pracują na bliskim jałowemu zakresie ciągu, wtedy temperatura przed turbiną jest stosunkowo niewielka. </a:t>
            </a:r>
            <a:endParaRPr lang="en-US" sz="2800" b="1" dirty="0">
              <a:solidFill>
                <a:schemeClr val="bg2"/>
              </a:solidFill>
              <a:latin typeface="+mj-lt"/>
            </a:endParaRPr>
          </a:p>
        </p:txBody>
      </p:sp>
      <p:pic>
        <p:nvPicPr>
          <p:cNvPr id="4098" name="Picture 2" descr="Holownik lotniskowy - ifm-electronic">
            <a:extLst>
              <a:ext uri="{FF2B5EF4-FFF2-40B4-BE49-F238E27FC236}">
                <a16:creationId xmlns:a16="http://schemas.microsoft.com/office/drawing/2014/main" id="{68367AA1-4D57-C1D9-E9D1-2BBA25DBD2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6300" y="1421858"/>
            <a:ext cx="7620000" cy="5086350"/>
          </a:xfrm>
          <a:prstGeom prst="rect">
            <a:avLst/>
          </a:prstGeom>
          <a:noFill/>
          <a:extLst>
            <a:ext uri="{909E8E84-426E-40DD-AFC4-6F175D3DCCD1}">
              <a14:hiddenFill xmlns:a14="http://schemas.microsoft.com/office/drawing/2010/main">
                <a:solidFill>
                  <a:srgbClr val="FFFFFF"/>
                </a:solidFill>
              </a14:hiddenFill>
            </a:ext>
          </a:extLst>
        </p:spPr>
      </p:pic>
      <p:sp>
        <p:nvSpPr>
          <p:cNvPr id="8" name="pole tekstowe 7">
            <a:extLst>
              <a:ext uri="{FF2B5EF4-FFF2-40B4-BE49-F238E27FC236}">
                <a16:creationId xmlns:a16="http://schemas.microsoft.com/office/drawing/2014/main" id="{3B64C409-685B-D9CC-FA1D-38A1A3A02C03}"/>
              </a:ext>
            </a:extLst>
          </p:cNvPr>
          <p:cNvSpPr txBox="1"/>
          <p:nvPr/>
        </p:nvSpPr>
        <p:spPr>
          <a:xfrm>
            <a:off x="17883638" y="6511908"/>
            <a:ext cx="5928862" cy="400110"/>
          </a:xfrm>
          <a:prstGeom prst="rect">
            <a:avLst/>
          </a:prstGeom>
          <a:noFill/>
        </p:spPr>
        <p:txBody>
          <a:bodyPr wrap="square">
            <a:spAutoFit/>
          </a:bodyPr>
          <a:lstStyle/>
          <a:p>
            <a:pPr algn="ctr"/>
            <a:r>
              <a:rPr lang="en-US" sz="1000" dirty="0">
                <a:solidFill>
                  <a:schemeClr val="bg2"/>
                </a:solidFill>
              </a:rPr>
              <a:t>https://www.ifm.com/responsive/large/fourbythree/content/gallery/de/shared/branchen/mobile-arbeitsmaschinen/transport-und-logistik/mobile-machine-transport-logistic-aircraft-tractor.jpg?v=499083100</a:t>
            </a:r>
          </a:p>
        </p:txBody>
      </p:sp>
      <p:sp>
        <p:nvSpPr>
          <p:cNvPr id="13" name="pole tekstowe 12">
            <a:extLst>
              <a:ext uri="{FF2B5EF4-FFF2-40B4-BE49-F238E27FC236}">
                <a16:creationId xmlns:a16="http://schemas.microsoft.com/office/drawing/2014/main" id="{48D93EC6-D8A1-6394-8550-9B20245317CB}"/>
              </a:ext>
            </a:extLst>
          </p:cNvPr>
          <p:cNvSpPr txBox="1"/>
          <p:nvPr/>
        </p:nvSpPr>
        <p:spPr>
          <a:xfrm>
            <a:off x="16192500" y="7315829"/>
            <a:ext cx="7620000" cy="4401205"/>
          </a:xfrm>
          <a:prstGeom prst="rect">
            <a:avLst/>
          </a:prstGeom>
          <a:noFill/>
          <a:ln>
            <a:solidFill>
              <a:schemeClr val="bg2"/>
            </a:solidFill>
          </a:ln>
        </p:spPr>
        <p:txBody>
          <a:bodyPr wrap="square">
            <a:spAutoFit/>
          </a:bodyPr>
          <a:lstStyle/>
          <a:p>
            <a:pPr algn="just"/>
            <a:r>
              <a:rPr lang="pl-PL" sz="2800" b="1" dirty="0">
                <a:solidFill>
                  <a:schemeClr val="bg2"/>
                </a:solidFill>
                <a:latin typeface="+mj-lt"/>
              </a:rPr>
              <a:t>Gdyby wprowadzono zasadę holowania samolotów na start, nawet przez ciągniki napędzane silnikami spalinowymi można oszacować, że nastąpiłaby znaczna redukcja emisji </a:t>
            </a:r>
            <a:r>
              <a:rPr lang="pl-PL" sz="2800" b="1" spc="0" dirty="0">
                <a:solidFill>
                  <a:srgbClr val="000000"/>
                </a:solidFill>
                <a:effectLst/>
                <a:latin typeface="+mj-lt"/>
                <a:ea typeface="Times New Roman" panose="02020603050405020304" pitchFamily="18" charset="0"/>
                <a:cs typeface="Times New Roman" panose="02020603050405020304" pitchFamily="18" charset="0"/>
              </a:rPr>
              <a:t>CO</a:t>
            </a:r>
            <a:r>
              <a:rPr lang="pl-PL" sz="2800" b="1" spc="0" baseline="-25000" dirty="0">
                <a:solidFill>
                  <a:srgbClr val="000000"/>
                </a:solidFill>
                <a:effectLst/>
                <a:latin typeface="+mj-lt"/>
                <a:ea typeface="Times New Roman" panose="02020603050405020304" pitchFamily="18" charset="0"/>
                <a:cs typeface="Times New Roman" panose="02020603050405020304" pitchFamily="18" charset="0"/>
              </a:rPr>
              <a:t>2</a:t>
            </a:r>
            <a:r>
              <a:rPr lang="pl-PL" sz="2800" b="1" dirty="0">
                <a:solidFill>
                  <a:schemeClr val="bg2"/>
                </a:solidFill>
                <a:latin typeface="+mj-lt"/>
              </a:rPr>
              <a:t> i CO. W tabeli obok przedstawiono dzienną emisję pochodzącą od ciągników napędzanych silnikiem spalinowym, wykonujących 250 </a:t>
            </a:r>
            <a:r>
              <a:rPr lang="pl-PL" sz="2800" b="1" dirty="0" err="1">
                <a:solidFill>
                  <a:schemeClr val="bg2"/>
                </a:solidFill>
                <a:latin typeface="+mj-lt"/>
              </a:rPr>
              <a:t>holowań</a:t>
            </a:r>
            <a:r>
              <a:rPr lang="pl-PL" sz="2800" b="1" dirty="0">
                <a:solidFill>
                  <a:schemeClr val="bg2"/>
                </a:solidFill>
                <a:latin typeface="+mj-lt"/>
              </a:rPr>
              <a:t> na start.</a:t>
            </a:r>
            <a:endParaRPr lang="en-US" sz="2800" b="1" dirty="0">
              <a:solidFill>
                <a:schemeClr val="bg2"/>
              </a:solidFill>
              <a:latin typeface="+mj-lt"/>
            </a:endParaRPr>
          </a:p>
        </p:txBody>
      </p:sp>
      <p:graphicFrame>
        <p:nvGraphicFramePr>
          <p:cNvPr id="5" name="Tabela 4">
            <a:extLst>
              <a:ext uri="{FF2B5EF4-FFF2-40B4-BE49-F238E27FC236}">
                <a16:creationId xmlns:a16="http://schemas.microsoft.com/office/drawing/2014/main" id="{2143B473-FAB1-B7C5-A9F9-D2D1EC4CF684}"/>
              </a:ext>
            </a:extLst>
          </p:cNvPr>
          <p:cNvGraphicFramePr>
            <a:graphicFrameLocks noGrp="1"/>
          </p:cNvGraphicFramePr>
          <p:nvPr>
            <p:extLst>
              <p:ext uri="{D42A27DB-BD31-4B8C-83A1-F6EECF244321}">
                <p14:modId xmlns:p14="http://schemas.microsoft.com/office/powerpoint/2010/main" val="4289367052"/>
              </p:ext>
            </p:extLst>
          </p:nvPr>
        </p:nvGraphicFramePr>
        <p:xfrm>
          <a:off x="571500" y="8200613"/>
          <a:ext cx="14902338" cy="2944368"/>
        </p:xfrm>
        <a:graphic>
          <a:graphicData uri="http://schemas.openxmlformats.org/drawingml/2006/table">
            <a:tbl>
              <a:tblPr firstRow="1" firstCol="1" bandRow="1"/>
              <a:tblGrid>
                <a:gridCol w="4857535">
                  <a:extLst>
                    <a:ext uri="{9D8B030D-6E8A-4147-A177-3AD203B41FA5}">
                      <a16:colId xmlns:a16="http://schemas.microsoft.com/office/drawing/2014/main" val="986119883"/>
                    </a:ext>
                  </a:extLst>
                </a:gridCol>
                <a:gridCol w="4859144">
                  <a:extLst>
                    <a:ext uri="{9D8B030D-6E8A-4147-A177-3AD203B41FA5}">
                      <a16:colId xmlns:a16="http://schemas.microsoft.com/office/drawing/2014/main" val="2900475964"/>
                    </a:ext>
                  </a:extLst>
                </a:gridCol>
                <a:gridCol w="5185659">
                  <a:extLst>
                    <a:ext uri="{9D8B030D-6E8A-4147-A177-3AD203B41FA5}">
                      <a16:colId xmlns:a16="http://schemas.microsoft.com/office/drawing/2014/main" val="1735888323"/>
                    </a:ext>
                  </a:extLst>
                </a:gridCol>
              </a:tblGrid>
              <a:tr h="0">
                <a:tc>
                  <a:txBody>
                    <a:bodyPr/>
                    <a:lstStyle/>
                    <a:p>
                      <a:pPr marL="0" marR="0" algn="ctr" fontAlgn="base" hangingPunct="0">
                        <a:lnSpc>
                          <a:spcPct val="115000"/>
                        </a:lnSpc>
                        <a:spcBef>
                          <a:spcPts val="0"/>
                        </a:spcBef>
                        <a:spcAft>
                          <a:spcPts val="0"/>
                        </a:spcAft>
                      </a:pPr>
                      <a:r>
                        <a:rPr lang="pl-PL" sz="2800" spc="0" dirty="0">
                          <a:solidFill>
                            <a:srgbClr val="000000"/>
                          </a:solidFill>
                          <a:effectLst/>
                          <a:latin typeface="+mj-lt"/>
                          <a:ea typeface="Times New Roman" panose="02020603050405020304" pitchFamily="18" charset="0"/>
                          <a:cs typeface="Times New Roman" panose="02020603050405020304" pitchFamily="18" charset="0"/>
                        </a:rPr>
                        <a:t>Dzienna emisja CO</a:t>
                      </a:r>
                      <a:r>
                        <a:rPr lang="pl-PL" sz="2800" spc="0" baseline="-25000" dirty="0">
                          <a:solidFill>
                            <a:srgbClr val="000000"/>
                          </a:solidFill>
                          <a:effectLst/>
                          <a:latin typeface="+mj-lt"/>
                          <a:ea typeface="Times New Roman" panose="02020603050405020304" pitchFamily="18" charset="0"/>
                          <a:cs typeface="Times New Roman" panose="02020603050405020304" pitchFamily="18" charset="0"/>
                        </a:rPr>
                        <a:t>2 </a:t>
                      </a:r>
                      <a:r>
                        <a:rPr lang="pl-PL" sz="2800" spc="0" dirty="0">
                          <a:solidFill>
                            <a:srgbClr val="000000"/>
                          </a:solidFill>
                          <a:effectLst/>
                          <a:latin typeface="+mj-lt"/>
                          <a:ea typeface="Times New Roman" panose="02020603050405020304" pitchFamily="18" charset="0"/>
                          <a:cs typeface="Times New Roman" panose="02020603050405020304" pitchFamily="18" charset="0"/>
                        </a:rPr>
                        <a:t>ciągników</a:t>
                      </a:r>
                      <a:r>
                        <a:rPr lang="pl-PL" sz="2800" spc="0" baseline="-25000" dirty="0">
                          <a:solidFill>
                            <a:srgbClr val="000000"/>
                          </a:solidFill>
                          <a:effectLst/>
                          <a:latin typeface="+mj-lt"/>
                          <a:ea typeface="Times New Roman" panose="02020603050405020304" pitchFamily="18" charset="0"/>
                          <a:cs typeface="Times New Roman" panose="02020603050405020304" pitchFamily="18" charset="0"/>
                        </a:rPr>
                        <a:t> </a:t>
                      </a:r>
                      <a:r>
                        <a:rPr lang="pl-PL" sz="2800" spc="0" dirty="0">
                          <a:solidFill>
                            <a:srgbClr val="000000"/>
                          </a:solidFill>
                          <a:effectLst/>
                          <a:latin typeface="+mj-lt"/>
                          <a:ea typeface="Times New Roman" panose="02020603050405020304" pitchFamily="18" charset="0"/>
                          <a:cs typeface="Times New Roman" panose="02020603050405020304" pitchFamily="18" charset="0"/>
                        </a:rPr>
                        <a:t/>
                      </a:r>
                      <a:br>
                        <a:rPr lang="pl-PL" sz="2800" spc="0" dirty="0">
                          <a:solidFill>
                            <a:srgbClr val="000000"/>
                          </a:solidFill>
                          <a:effectLst/>
                          <a:latin typeface="+mj-lt"/>
                          <a:ea typeface="Times New Roman" panose="02020603050405020304" pitchFamily="18" charset="0"/>
                          <a:cs typeface="Times New Roman" panose="02020603050405020304" pitchFamily="18" charset="0"/>
                        </a:rPr>
                      </a:br>
                      <a:r>
                        <a:rPr lang="pl-PL" sz="2800" spc="0" dirty="0">
                          <a:solidFill>
                            <a:srgbClr val="000000"/>
                          </a:solidFill>
                          <a:effectLst/>
                          <a:latin typeface="+mj-lt"/>
                          <a:ea typeface="Times New Roman" panose="02020603050405020304" pitchFamily="18" charset="0"/>
                          <a:cs typeface="Times New Roman" panose="02020603050405020304" pitchFamily="18" charset="0"/>
                        </a:rPr>
                        <a:t>w Porcie Lotniczym </a:t>
                      </a:r>
                      <a:br>
                        <a:rPr lang="pl-PL" sz="2800" spc="0" dirty="0">
                          <a:solidFill>
                            <a:srgbClr val="000000"/>
                          </a:solidFill>
                          <a:effectLst/>
                          <a:latin typeface="+mj-lt"/>
                          <a:ea typeface="Times New Roman" panose="02020603050405020304" pitchFamily="18" charset="0"/>
                          <a:cs typeface="Times New Roman" panose="02020603050405020304" pitchFamily="18" charset="0"/>
                        </a:rPr>
                      </a:br>
                      <a:r>
                        <a:rPr lang="pl-PL" sz="2800" spc="0" dirty="0">
                          <a:solidFill>
                            <a:srgbClr val="000000"/>
                          </a:solidFill>
                          <a:effectLst/>
                          <a:latin typeface="+mj-lt"/>
                          <a:ea typeface="Times New Roman" panose="02020603050405020304" pitchFamily="18" charset="0"/>
                          <a:cs typeface="Times New Roman" panose="02020603050405020304" pitchFamily="18" charset="0"/>
                        </a:rPr>
                        <a:t>im. Fryderyka Chopina </a:t>
                      </a:r>
                      <a:endParaRPr lang="en-US" sz="2800" spc="20" dirty="0">
                        <a:solidFill>
                          <a:srgbClr val="000000"/>
                        </a:solidFill>
                        <a:effectLst/>
                        <a:latin typeface="+mj-lt"/>
                        <a:ea typeface="Verdana" panose="020B0604030504040204" pitchFamily="34" charset="0"/>
                        <a:cs typeface="Times New Roman" panose="02020603050405020304" pitchFamily="18" charset="0"/>
                      </a:endParaRPr>
                    </a:p>
                    <a:p>
                      <a:pPr marL="0" marR="0" algn="ctr" fontAlgn="base" hangingPunct="0">
                        <a:lnSpc>
                          <a:spcPct val="115000"/>
                        </a:lnSpc>
                        <a:spcBef>
                          <a:spcPts val="0"/>
                        </a:spcBef>
                        <a:spcAft>
                          <a:spcPts val="0"/>
                        </a:spcAft>
                      </a:pPr>
                      <a:r>
                        <a:rPr lang="pl-PL" sz="2800" spc="0" dirty="0">
                          <a:solidFill>
                            <a:srgbClr val="000000"/>
                          </a:solidFill>
                          <a:effectLst/>
                          <a:latin typeface="+mj-lt"/>
                          <a:ea typeface="Times New Roman" panose="02020603050405020304" pitchFamily="18" charset="0"/>
                          <a:cs typeface="Times New Roman" panose="02020603050405020304" pitchFamily="18" charset="0"/>
                        </a:rPr>
                        <a:t>[kg]</a:t>
                      </a:r>
                      <a:endParaRPr lang="en-US" sz="2800" spc="20" dirty="0">
                        <a:solidFill>
                          <a:srgbClr val="000000"/>
                        </a:solidFill>
                        <a:effectLst/>
                        <a:latin typeface="+mj-lt"/>
                        <a:ea typeface="Verdana" panose="020B060403050404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pl-PL" sz="2800" spc="0" dirty="0">
                          <a:solidFill>
                            <a:srgbClr val="000000"/>
                          </a:solidFill>
                          <a:effectLst/>
                          <a:latin typeface="+mj-lt"/>
                          <a:ea typeface="Times New Roman" panose="02020603050405020304" pitchFamily="18" charset="0"/>
                          <a:cs typeface="Times New Roman" panose="02020603050405020304" pitchFamily="18" charset="0"/>
                        </a:rPr>
                        <a:t>Dzienna emisja CO</a:t>
                      </a:r>
                      <a:r>
                        <a:rPr lang="pl-PL" sz="2800" spc="0" baseline="-25000" dirty="0">
                          <a:solidFill>
                            <a:srgbClr val="000000"/>
                          </a:solidFill>
                          <a:effectLst/>
                          <a:latin typeface="+mj-lt"/>
                          <a:ea typeface="Times New Roman" panose="02020603050405020304" pitchFamily="18" charset="0"/>
                          <a:cs typeface="Times New Roman" panose="02020603050405020304" pitchFamily="18" charset="0"/>
                        </a:rPr>
                        <a:t> </a:t>
                      </a:r>
                      <a:r>
                        <a:rPr lang="pl-PL" sz="2800" spc="0" dirty="0">
                          <a:solidFill>
                            <a:srgbClr val="000000"/>
                          </a:solidFill>
                          <a:effectLst/>
                          <a:latin typeface="+mj-lt"/>
                          <a:ea typeface="Times New Roman" panose="02020603050405020304" pitchFamily="18" charset="0"/>
                          <a:cs typeface="Times New Roman" panose="02020603050405020304" pitchFamily="18" charset="0"/>
                        </a:rPr>
                        <a:t>ciągników</a:t>
                      </a:r>
                      <a:r>
                        <a:rPr lang="pl-PL" sz="2800" spc="0" baseline="-25000" dirty="0">
                          <a:solidFill>
                            <a:srgbClr val="000000"/>
                          </a:solidFill>
                          <a:effectLst/>
                          <a:latin typeface="+mj-lt"/>
                          <a:ea typeface="Times New Roman" panose="02020603050405020304" pitchFamily="18" charset="0"/>
                          <a:cs typeface="Times New Roman" panose="02020603050405020304" pitchFamily="18" charset="0"/>
                        </a:rPr>
                        <a:t> </a:t>
                      </a:r>
                      <a:r>
                        <a:rPr lang="pl-PL" sz="2800" spc="0" dirty="0">
                          <a:solidFill>
                            <a:srgbClr val="000000"/>
                          </a:solidFill>
                          <a:effectLst/>
                          <a:latin typeface="+mj-lt"/>
                          <a:ea typeface="Times New Roman" panose="02020603050405020304" pitchFamily="18" charset="0"/>
                          <a:cs typeface="Times New Roman" panose="02020603050405020304" pitchFamily="18" charset="0"/>
                        </a:rPr>
                        <a:t/>
                      </a:r>
                      <a:br>
                        <a:rPr lang="pl-PL" sz="2800" spc="0" dirty="0">
                          <a:solidFill>
                            <a:srgbClr val="000000"/>
                          </a:solidFill>
                          <a:effectLst/>
                          <a:latin typeface="+mj-lt"/>
                          <a:ea typeface="Times New Roman" panose="02020603050405020304" pitchFamily="18" charset="0"/>
                          <a:cs typeface="Times New Roman" panose="02020603050405020304" pitchFamily="18" charset="0"/>
                        </a:rPr>
                      </a:br>
                      <a:r>
                        <a:rPr lang="pl-PL" sz="2800" spc="0" dirty="0">
                          <a:solidFill>
                            <a:srgbClr val="000000"/>
                          </a:solidFill>
                          <a:effectLst/>
                          <a:latin typeface="+mj-lt"/>
                          <a:ea typeface="Times New Roman" panose="02020603050405020304" pitchFamily="18" charset="0"/>
                          <a:cs typeface="Times New Roman" panose="02020603050405020304" pitchFamily="18" charset="0"/>
                        </a:rPr>
                        <a:t>w Porcie Lotniczym </a:t>
                      </a:r>
                      <a:br>
                        <a:rPr lang="pl-PL" sz="2800" spc="0" dirty="0">
                          <a:solidFill>
                            <a:srgbClr val="000000"/>
                          </a:solidFill>
                          <a:effectLst/>
                          <a:latin typeface="+mj-lt"/>
                          <a:ea typeface="Times New Roman" panose="02020603050405020304" pitchFamily="18" charset="0"/>
                          <a:cs typeface="Times New Roman" panose="02020603050405020304" pitchFamily="18" charset="0"/>
                        </a:rPr>
                      </a:br>
                      <a:r>
                        <a:rPr lang="pl-PL" sz="2800" spc="0" dirty="0">
                          <a:solidFill>
                            <a:srgbClr val="000000"/>
                          </a:solidFill>
                          <a:effectLst/>
                          <a:latin typeface="+mj-lt"/>
                          <a:ea typeface="Times New Roman" panose="02020603050405020304" pitchFamily="18" charset="0"/>
                          <a:cs typeface="Times New Roman" panose="02020603050405020304" pitchFamily="18" charset="0"/>
                        </a:rPr>
                        <a:t>im. Fryderyka Chopina </a:t>
                      </a:r>
                      <a:endParaRPr lang="en-US" sz="2800" spc="20" dirty="0">
                        <a:solidFill>
                          <a:srgbClr val="000000"/>
                        </a:solidFill>
                        <a:effectLst/>
                        <a:latin typeface="+mj-lt"/>
                        <a:ea typeface="Verdana" panose="020B0604030504040204" pitchFamily="34" charset="0"/>
                        <a:cs typeface="Times New Roman" panose="02020603050405020304" pitchFamily="18" charset="0"/>
                      </a:endParaRPr>
                    </a:p>
                    <a:p>
                      <a:pPr marL="0" marR="0" algn="ctr" fontAlgn="base" hangingPunct="0">
                        <a:lnSpc>
                          <a:spcPct val="115000"/>
                        </a:lnSpc>
                        <a:spcBef>
                          <a:spcPts val="0"/>
                        </a:spcBef>
                        <a:spcAft>
                          <a:spcPts val="0"/>
                        </a:spcAft>
                      </a:pPr>
                      <a:r>
                        <a:rPr lang="pl-PL" sz="2800" spc="0" dirty="0">
                          <a:solidFill>
                            <a:srgbClr val="000000"/>
                          </a:solidFill>
                          <a:effectLst/>
                          <a:latin typeface="+mj-lt"/>
                          <a:ea typeface="Times New Roman" panose="02020603050405020304" pitchFamily="18" charset="0"/>
                          <a:cs typeface="Times New Roman" panose="02020603050405020304" pitchFamily="18" charset="0"/>
                        </a:rPr>
                        <a:t>[kg]</a:t>
                      </a:r>
                      <a:endParaRPr lang="en-US" sz="2800" spc="20" dirty="0">
                        <a:solidFill>
                          <a:srgbClr val="000000"/>
                        </a:solidFill>
                        <a:effectLst/>
                        <a:latin typeface="+mj-lt"/>
                        <a:ea typeface="Verdana" panose="020B060403050404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pl-PL" sz="2800" spc="0">
                          <a:solidFill>
                            <a:srgbClr val="000000"/>
                          </a:solidFill>
                          <a:effectLst/>
                          <a:latin typeface="+mj-lt"/>
                          <a:ea typeface="Times New Roman" panose="02020603050405020304" pitchFamily="18" charset="0"/>
                          <a:cs typeface="Times New Roman" panose="02020603050405020304" pitchFamily="18" charset="0"/>
                        </a:rPr>
                        <a:t>Dzienna emisja NO</a:t>
                      </a:r>
                      <a:r>
                        <a:rPr lang="pl-PL" sz="2800" spc="0" baseline="-25000">
                          <a:solidFill>
                            <a:srgbClr val="000000"/>
                          </a:solidFill>
                          <a:effectLst/>
                          <a:latin typeface="+mj-lt"/>
                          <a:ea typeface="Times New Roman" panose="02020603050405020304" pitchFamily="18" charset="0"/>
                          <a:cs typeface="Times New Roman" panose="02020603050405020304" pitchFamily="18" charset="0"/>
                        </a:rPr>
                        <a:t>x </a:t>
                      </a:r>
                      <a:r>
                        <a:rPr lang="pl-PL" sz="2800" spc="0">
                          <a:solidFill>
                            <a:srgbClr val="000000"/>
                          </a:solidFill>
                          <a:effectLst/>
                          <a:latin typeface="+mj-lt"/>
                          <a:ea typeface="Times New Roman" panose="02020603050405020304" pitchFamily="18" charset="0"/>
                          <a:cs typeface="Times New Roman" panose="02020603050405020304" pitchFamily="18" charset="0"/>
                        </a:rPr>
                        <a:t>+ HC</a:t>
                      </a:r>
                      <a:r>
                        <a:rPr lang="pl-PL" sz="2800" spc="0" baseline="-25000">
                          <a:solidFill>
                            <a:srgbClr val="000000"/>
                          </a:solidFill>
                          <a:effectLst/>
                          <a:latin typeface="+mj-lt"/>
                          <a:ea typeface="Times New Roman" panose="02020603050405020304" pitchFamily="18" charset="0"/>
                          <a:cs typeface="Times New Roman" panose="02020603050405020304" pitchFamily="18" charset="0"/>
                        </a:rPr>
                        <a:t> </a:t>
                      </a:r>
                      <a:r>
                        <a:rPr lang="pl-PL" sz="2800" spc="0">
                          <a:solidFill>
                            <a:srgbClr val="000000"/>
                          </a:solidFill>
                          <a:effectLst/>
                          <a:latin typeface="+mj-lt"/>
                          <a:ea typeface="Times New Roman" panose="02020603050405020304" pitchFamily="18" charset="0"/>
                          <a:cs typeface="Times New Roman" panose="02020603050405020304" pitchFamily="18" charset="0"/>
                        </a:rPr>
                        <a:t>ciągników</a:t>
                      </a:r>
                      <a:r>
                        <a:rPr lang="pl-PL" sz="2800" spc="0" baseline="-25000">
                          <a:solidFill>
                            <a:srgbClr val="000000"/>
                          </a:solidFill>
                          <a:effectLst/>
                          <a:latin typeface="+mj-lt"/>
                          <a:ea typeface="Times New Roman" panose="02020603050405020304" pitchFamily="18" charset="0"/>
                          <a:cs typeface="Times New Roman" panose="02020603050405020304" pitchFamily="18" charset="0"/>
                        </a:rPr>
                        <a:t> </a:t>
                      </a:r>
                      <a:r>
                        <a:rPr lang="pl-PL" sz="2800" spc="0">
                          <a:solidFill>
                            <a:srgbClr val="000000"/>
                          </a:solidFill>
                          <a:effectLst/>
                          <a:latin typeface="+mj-lt"/>
                          <a:ea typeface="Times New Roman" panose="02020603050405020304" pitchFamily="18" charset="0"/>
                          <a:cs typeface="Times New Roman" panose="02020603050405020304" pitchFamily="18" charset="0"/>
                        </a:rPr>
                        <a:t/>
                      </a:r>
                      <a:br>
                        <a:rPr lang="pl-PL" sz="2800" spc="0">
                          <a:solidFill>
                            <a:srgbClr val="000000"/>
                          </a:solidFill>
                          <a:effectLst/>
                          <a:latin typeface="+mj-lt"/>
                          <a:ea typeface="Times New Roman" panose="02020603050405020304" pitchFamily="18" charset="0"/>
                          <a:cs typeface="Times New Roman" panose="02020603050405020304" pitchFamily="18" charset="0"/>
                        </a:rPr>
                      </a:br>
                      <a:r>
                        <a:rPr lang="pl-PL" sz="2800" spc="0">
                          <a:solidFill>
                            <a:srgbClr val="000000"/>
                          </a:solidFill>
                          <a:effectLst/>
                          <a:latin typeface="+mj-lt"/>
                          <a:ea typeface="Times New Roman" panose="02020603050405020304" pitchFamily="18" charset="0"/>
                          <a:cs typeface="Times New Roman" panose="02020603050405020304" pitchFamily="18" charset="0"/>
                        </a:rPr>
                        <a:t>w Porcie Lotniczym </a:t>
                      </a:r>
                      <a:br>
                        <a:rPr lang="pl-PL" sz="2800" spc="0">
                          <a:solidFill>
                            <a:srgbClr val="000000"/>
                          </a:solidFill>
                          <a:effectLst/>
                          <a:latin typeface="+mj-lt"/>
                          <a:ea typeface="Times New Roman" panose="02020603050405020304" pitchFamily="18" charset="0"/>
                          <a:cs typeface="Times New Roman" panose="02020603050405020304" pitchFamily="18" charset="0"/>
                        </a:rPr>
                      </a:br>
                      <a:r>
                        <a:rPr lang="pl-PL" sz="2800" spc="0">
                          <a:solidFill>
                            <a:srgbClr val="000000"/>
                          </a:solidFill>
                          <a:effectLst/>
                          <a:latin typeface="+mj-lt"/>
                          <a:ea typeface="Times New Roman" panose="02020603050405020304" pitchFamily="18" charset="0"/>
                          <a:cs typeface="Times New Roman" panose="02020603050405020304" pitchFamily="18" charset="0"/>
                        </a:rPr>
                        <a:t>im. Fryderyka Chopina</a:t>
                      </a:r>
                      <a:endParaRPr lang="en-US" sz="2800" spc="20">
                        <a:solidFill>
                          <a:srgbClr val="000000"/>
                        </a:solidFill>
                        <a:effectLst/>
                        <a:latin typeface="+mj-lt"/>
                        <a:ea typeface="Verdana" panose="020B0604030504040204" pitchFamily="34" charset="0"/>
                        <a:cs typeface="Times New Roman" panose="02020603050405020304" pitchFamily="18" charset="0"/>
                      </a:endParaRPr>
                    </a:p>
                    <a:p>
                      <a:pPr marL="0" marR="0" algn="ctr" fontAlgn="base" hangingPunct="0">
                        <a:lnSpc>
                          <a:spcPct val="115000"/>
                        </a:lnSpc>
                        <a:spcBef>
                          <a:spcPts val="0"/>
                        </a:spcBef>
                        <a:spcAft>
                          <a:spcPts val="0"/>
                        </a:spcAft>
                      </a:pPr>
                      <a:r>
                        <a:rPr lang="pl-PL" sz="2800" spc="0">
                          <a:solidFill>
                            <a:srgbClr val="000000"/>
                          </a:solidFill>
                          <a:effectLst/>
                          <a:latin typeface="+mj-lt"/>
                          <a:ea typeface="Times New Roman" panose="02020603050405020304" pitchFamily="18" charset="0"/>
                          <a:cs typeface="Times New Roman" panose="02020603050405020304" pitchFamily="18" charset="0"/>
                        </a:rPr>
                        <a:t>[kg]</a:t>
                      </a:r>
                      <a:endParaRPr lang="en-US" sz="2800" spc="20">
                        <a:solidFill>
                          <a:srgbClr val="000000"/>
                        </a:solidFill>
                        <a:effectLst/>
                        <a:latin typeface="+mj-lt"/>
                        <a:ea typeface="Verdana" panose="020B060403050404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8975724"/>
                  </a:ext>
                </a:extLst>
              </a:tr>
              <a:tr h="0">
                <a:tc>
                  <a:txBody>
                    <a:bodyPr/>
                    <a:lstStyle/>
                    <a:p>
                      <a:pPr marL="0" marR="0" algn="ctr" fontAlgn="base" hangingPunct="0">
                        <a:lnSpc>
                          <a:spcPct val="115000"/>
                        </a:lnSpc>
                        <a:spcBef>
                          <a:spcPts val="0"/>
                        </a:spcBef>
                        <a:spcAft>
                          <a:spcPts val="0"/>
                        </a:spcAft>
                      </a:pPr>
                      <a:r>
                        <a:rPr lang="pl-PL" sz="2800" spc="0">
                          <a:solidFill>
                            <a:srgbClr val="000000"/>
                          </a:solidFill>
                          <a:effectLst/>
                          <a:latin typeface="+mj-lt"/>
                          <a:ea typeface="Times New Roman" panose="02020603050405020304" pitchFamily="18" charset="0"/>
                          <a:cs typeface="Times New Roman" panose="02020603050405020304" pitchFamily="18" charset="0"/>
                        </a:rPr>
                        <a:t>4763</a:t>
                      </a:r>
                      <a:endParaRPr lang="en-US" sz="2800" spc="20">
                        <a:solidFill>
                          <a:srgbClr val="000000"/>
                        </a:solidFill>
                        <a:effectLst/>
                        <a:latin typeface="+mj-lt"/>
                        <a:ea typeface="Verdana" panose="020B060403050404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pl-PL" sz="2800" spc="0">
                          <a:solidFill>
                            <a:srgbClr val="000000"/>
                          </a:solidFill>
                          <a:effectLst/>
                          <a:latin typeface="+mj-lt"/>
                          <a:ea typeface="Times New Roman" panose="02020603050405020304" pitchFamily="18" charset="0"/>
                          <a:cs typeface="Times New Roman" panose="02020603050405020304" pitchFamily="18" charset="0"/>
                        </a:rPr>
                        <a:t>4</a:t>
                      </a:r>
                      <a:endParaRPr lang="en-US" sz="2800" spc="20">
                        <a:solidFill>
                          <a:srgbClr val="000000"/>
                        </a:solidFill>
                        <a:effectLst/>
                        <a:latin typeface="+mj-lt"/>
                        <a:ea typeface="Verdana" panose="020B060403050404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pl-PL" sz="2800" spc="0" dirty="0">
                          <a:solidFill>
                            <a:srgbClr val="000000"/>
                          </a:solidFill>
                          <a:effectLst/>
                          <a:latin typeface="+mj-lt"/>
                          <a:ea typeface="Times New Roman" panose="02020603050405020304" pitchFamily="18" charset="0"/>
                          <a:cs typeface="Times New Roman" panose="02020603050405020304" pitchFamily="18" charset="0"/>
                        </a:rPr>
                        <a:t>25</a:t>
                      </a:r>
                      <a:endParaRPr lang="en-US" sz="2800" spc="20" dirty="0">
                        <a:solidFill>
                          <a:srgbClr val="000000"/>
                        </a:solidFill>
                        <a:effectLst/>
                        <a:latin typeface="+mj-lt"/>
                        <a:ea typeface="Verdana" panose="020B060403050404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0882982"/>
                  </a:ext>
                </a:extLst>
              </a:tr>
            </a:tbl>
          </a:graphicData>
        </a:graphic>
      </p:graphicFrame>
      <p:sp>
        <p:nvSpPr>
          <p:cNvPr id="9" name="pole tekstowe 8">
            <a:extLst>
              <a:ext uri="{FF2B5EF4-FFF2-40B4-BE49-F238E27FC236}">
                <a16:creationId xmlns:a16="http://schemas.microsoft.com/office/drawing/2014/main" id="{2DD317AE-161B-3C4D-E738-7AAB3394E058}"/>
              </a:ext>
            </a:extLst>
          </p:cNvPr>
          <p:cNvSpPr txBox="1"/>
          <p:nvPr/>
        </p:nvSpPr>
        <p:spPr>
          <a:xfrm>
            <a:off x="571500" y="7821535"/>
            <a:ext cx="13367544" cy="379078"/>
          </a:xfrm>
          <a:prstGeom prst="rect">
            <a:avLst/>
          </a:prstGeom>
          <a:noFill/>
        </p:spPr>
        <p:txBody>
          <a:bodyPr wrap="square">
            <a:spAutoFit/>
          </a:bodyPr>
          <a:lstStyle/>
          <a:p>
            <a:pPr marL="0" marR="0" algn="just">
              <a:lnSpc>
                <a:spcPct val="115000"/>
              </a:lnSpc>
              <a:spcBef>
                <a:spcPts val="0"/>
              </a:spcBef>
              <a:spcAft>
                <a:spcPts val="0"/>
              </a:spcAft>
            </a:pPr>
            <a:r>
              <a:rPr lang="pl-PL" sz="1800" b="1" spc="0" dirty="0">
                <a:solidFill>
                  <a:srgbClr val="000000"/>
                </a:solidFill>
                <a:effectLst/>
                <a:latin typeface="+mj-lt"/>
                <a:ea typeface="Times New Roman" panose="02020603050405020304" pitchFamily="18" charset="0"/>
                <a:cs typeface="Times New Roman" panose="02020603050405020304" pitchFamily="18" charset="0"/>
              </a:rPr>
              <a:t>Dzienne emisje niektórych składników spalin pochodzących od ciągników wykonujących 250 </a:t>
            </a:r>
            <a:r>
              <a:rPr lang="pl-PL" sz="1800" b="1" spc="0" dirty="0" err="1">
                <a:solidFill>
                  <a:srgbClr val="000000"/>
                </a:solidFill>
                <a:effectLst/>
                <a:latin typeface="+mj-lt"/>
                <a:ea typeface="Times New Roman" panose="02020603050405020304" pitchFamily="18" charset="0"/>
                <a:cs typeface="Times New Roman" panose="02020603050405020304" pitchFamily="18" charset="0"/>
              </a:rPr>
              <a:t>holowań</a:t>
            </a:r>
            <a:endParaRPr lang="en-US" sz="1800" b="1" spc="20" dirty="0">
              <a:solidFill>
                <a:srgbClr val="000000"/>
              </a:solidFill>
              <a:effectLst/>
              <a:latin typeface="+mj-lt"/>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89054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B124EF92-217C-1CF9-B9B2-1865213DD11D}"/>
              </a:ext>
            </a:extLst>
          </p:cNvPr>
          <p:cNvSpPr txBox="1"/>
          <p:nvPr/>
        </p:nvSpPr>
        <p:spPr>
          <a:xfrm>
            <a:off x="993913" y="180164"/>
            <a:ext cx="23078661" cy="707886"/>
          </a:xfrm>
          <a:prstGeom prst="rect">
            <a:avLst/>
          </a:prstGeom>
          <a:noFill/>
        </p:spPr>
        <p:txBody>
          <a:bodyPr wrap="square" rtlCol="0">
            <a:spAutoFit/>
          </a:bodyPr>
          <a:lstStyle/>
          <a:p>
            <a:r>
              <a:rPr lang="pl-PL" sz="4000" b="1" dirty="0">
                <a:solidFill>
                  <a:schemeClr val="bg2"/>
                </a:solidFill>
                <a:latin typeface="+mj-lt"/>
              </a:rPr>
              <a:t>Holowanie samolotów na </a:t>
            </a:r>
            <a:r>
              <a:rPr lang="pl-PL" sz="4000" b="1" dirty="0" smtClean="0">
                <a:solidFill>
                  <a:schemeClr val="bg2"/>
                </a:solidFill>
                <a:latin typeface="+mj-lt"/>
              </a:rPr>
              <a:t>start i optymalizacja czasu podejścia do lądowania</a:t>
            </a:r>
            <a:endParaRPr lang="en-US" sz="4000" b="1" dirty="0">
              <a:solidFill>
                <a:schemeClr val="bg2"/>
              </a:solidFill>
              <a:latin typeface="+mj-lt"/>
            </a:endParaRPr>
          </a:p>
        </p:txBody>
      </p:sp>
      <p:pic>
        <p:nvPicPr>
          <p:cNvPr id="4098" name="Picture 2" descr="Holownik lotniskowy - ifm-electronic">
            <a:extLst>
              <a:ext uri="{FF2B5EF4-FFF2-40B4-BE49-F238E27FC236}">
                <a16:creationId xmlns:a16="http://schemas.microsoft.com/office/drawing/2014/main" id="{68367AA1-4D57-C1D9-E9D1-2BBA25DBD2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6300" y="2869658"/>
            <a:ext cx="7620000" cy="5086350"/>
          </a:xfrm>
          <a:prstGeom prst="rect">
            <a:avLst/>
          </a:prstGeom>
          <a:noFill/>
          <a:extLst>
            <a:ext uri="{909E8E84-426E-40DD-AFC4-6F175D3DCCD1}">
              <a14:hiddenFill xmlns:a14="http://schemas.microsoft.com/office/drawing/2010/main">
                <a:solidFill>
                  <a:srgbClr val="FFFFFF"/>
                </a:solidFill>
              </a14:hiddenFill>
            </a:ext>
          </a:extLst>
        </p:spPr>
      </p:pic>
      <p:sp>
        <p:nvSpPr>
          <p:cNvPr id="8" name="pole tekstowe 7">
            <a:extLst>
              <a:ext uri="{FF2B5EF4-FFF2-40B4-BE49-F238E27FC236}">
                <a16:creationId xmlns:a16="http://schemas.microsoft.com/office/drawing/2014/main" id="{3B64C409-685B-D9CC-FA1D-38A1A3A02C03}"/>
              </a:ext>
            </a:extLst>
          </p:cNvPr>
          <p:cNvSpPr txBox="1"/>
          <p:nvPr/>
        </p:nvSpPr>
        <p:spPr>
          <a:xfrm>
            <a:off x="17830801" y="7973179"/>
            <a:ext cx="5905500" cy="400110"/>
          </a:xfrm>
          <a:prstGeom prst="rect">
            <a:avLst/>
          </a:prstGeom>
          <a:noFill/>
        </p:spPr>
        <p:txBody>
          <a:bodyPr wrap="square">
            <a:spAutoFit/>
          </a:bodyPr>
          <a:lstStyle/>
          <a:p>
            <a:pPr algn="ctr"/>
            <a:r>
              <a:rPr lang="en-US" sz="1000" dirty="0">
                <a:solidFill>
                  <a:schemeClr val="bg2"/>
                </a:solidFill>
              </a:rPr>
              <a:t>https://www.ifm.com/responsive/large/fourbythree/content/gallery/de/shared/branchen/mobile-arbeitsmaschinen/transport-und-logistik/mobile-machine-transport-logistic-aircraft-tractor.jpg?v=499083100</a:t>
            </a:r>
          </a:p>
        </p:txBody>
      </p:sp>
      <p:sp>
        <p:nvSpPr>
          <p:cNvPr id="13" name="pole tekstowe 12">
            <a:extLst>
              <a:ext uri="{FF2B5EF4-FFF2-40B4-BE49-F238E27FC236}">
                <a16:creationId xmlns:a16="http://schemas.microsoft.com/office/drawing/2014/main" id="{48D93EC6-D8A1-6394-8550-9B20245317CB}"/>
              </a:ext>
            </a:extLst>
          </p:cNvPr>
          <p:cNvSpPr txBox="1"/>
          <p:nvPr/>
        </p:nvSpPr>
        <p:spPr>
          <a:xfrm>
            <a:off x="485775" y="9305266"/>
            <a:ext cx="23412450" cy="2024978"/>
          </a:xfrm>
          <a:prstGeom prst="rect">
            <a:avLst/>
          </a:prstGeom>
          <a:noFill/>
          <a:ln>
            <a:solidFill>
              <a:schemeClr val="bg2"/>
            </a:solidFill>
          </a:ln>
        </p:spPr>
        <p:txBody>
          <a:bodyPr wrap="square">
            <a:spAutoFit/>
          </a:bodyPr>
          <a:lstStyle/>
          <a:p>
            <a:pPr marR="0" algn="just">
              <a:lnSpc>
                <a:spcPct val="115000"/>
              </a:lnSpc>
              <a:spcBef>
                <a:spcPts val="0"/>
              </a:spcBef>
              <a:spcAft>
                <a:spcPts val="1400"/>
              </a:spcAft>
            </a:pPr>
            <a:r>
              <a:rPr lang="pl-PL" sz="2800" b="1" spc="0" dirty="0">
                <a:solidFill>
                  <a:srgbClr val="000000"/>
                </a:solidFill>
                <a:effectLst/>
                <a:latin typeface="+mj-lt"/>
                <a:ea typeface="Times New Roman" panose="02020603050405020304" pitchFamily="18" charset="0"/>
                <a:cs typeface="Times New Roman" panose="02020603050405020304" pitchFamily="18" charset="0"/>
              </a:rPr>
              <a:t>Wprowadzenie zaproponowanych zmian operacyjnych i technicznych na lotnisku im. Fryderyka Chopina zmniejszyłoby emisję dwutlenku węgla w stosunku do LTO definiowanego przez ICAO o około 47%, tlenków azotu i węglowodorów o około 26%, tlenku węgla o około 74%. Natomiast w odniesieniu do LTO uwzględniającego uśrednione czasy manewrów, CO</a:t>
            </a:r>
            <a:r>
              <a:rPr lang="pl-PL" sz="2800" b="1" spc="0" baseline="-25000" dirty="0">
                <a:solidFill>
                  <a:srgbClr val="000000"/>
                </a:solidFill>
                <a:effectLst/>
                <a:latin typeface="+mj-lt"/>
                <a:ea typeface="Times New Roman" panose="02020603050405020304" pitchFamily="18" charset="0"/>
                <a:cs typeface="Times New Roman" panose="02020603050405020304" pitchFamily="18" charset="0"/>
              </a:rPr>
              <a:t>2</a:t>
            </a:r>
            <a:r>
              <a:rPr lang="pl-PL" sz="2800" b="1" spc="0" dirty="0">
                <a:solidFill>
                  <a:srgbClr val="000000"/>
                </a:solidFill>
                <a:effectLst/>
                <a:latin typeface="+mj-lt"/>
                <a:ea typeface="Times New Roman" panose="02020603050405020304" pitchFamily="18" charset="0"/>
                <a:cs typeface="Times New Roman" panose="02020603050405020304" pitchFamily="18" charset="0"/>
              </a:rPr>
              <a:t> o około 29%, </a:t>
            </a:r>
            <a:r>
              <a:rPr lang="pl-PL" sz="2800" b="1" spc="0" dirty="0" err="1">
                <a:solidFill>
                  <a:srgbClr val="000000"/>
                </a:solidFill>
                <a:effectLst/>
                <a:latin typeface="+mj-lt"/>
                <a:ea typeface="Times New Roman" panose="02020603050405020304" pitchFamily="18" charset="0"/>
                <a:cs typeface="Times New Roman" panose="02020603050405020304" pitchFamily="18" charset="0"/>
              </a:rPr>
              <a:t>NO</a:t>
            </a:r>
            <a:r>
              <a:rPr lang="pl-PL" sz="2800" b="1" spc="0" baseline="-25000" dirty="0" err="1">
                <a:solidFill>
                  <a:srgbClr val="000000"/>
                </a:solidFill>
                <a:effectLst/>
                <a:latin typeface="+mj-lt"/>
                <a:ea typeface="Times New Roman" panose="02020603050405020304" pitchFamily="18" charset="0"/>
                <a:cs typeface="Times New Roman" panose="02020603050405020304" pitchFamily="18" charset="0"/>
              </a:rPr>
              <a:t>x</a:t>
            </a:r>
            <a:r>
              <a:rPr lang="pl-PL" sz="2800" b="1" spc="0" dirty="0">
                <a:solidFill>
                  <a:srgbClr val="000000"/>
                </a:solidFill>
                <a:effectLst/>
                <a:latin typeface="+mj-lt"/>
                <a:ea typeface="Times New Roman" panose="02020603050405020304" pitchFamily="18" charset="0"/>
                <a:cs typeface="Times New Roman" panose="02020603050405020304" pitchFamily="18" charset="0"/>
              </a:rPr>
              <a:t> + HC o około 14% i CO o około 64%. </a:t>
            </a:r>
            <a:endParaRPr lang="en-US" sz="2800" b="1" spc="20" dirty="0">
              <a:solidFill>
                <a:srgbClr val="000000"/>
              </a:solidFill>
              <a:effectLst/>
              <a:latin typeface="+mj-lt"/>
              <a:ea typeface="Verdana" panose="020B0604030504040204" pitchFamily="34" charset="0"/>
              <a:cs typeface="Times New Roman" panose="02020603050405020304" pitchFamily="18" charset="0"/>
            </a:endParaRPr>
          </a:p>
        </p:txBody>
      </p:sp>
      <p:graphicFrame>
        <p:nvGraphicFramePr>
          <p:cNvPr id="6" name="Tabela 5">
            <a:extLst>
              <a:ext uri="{FF2B5EF4-FFF2-40B4-BE49-F238E27FC236}">
                <a16:creationId xmlns:a16="http://schemas.microsoft.com/office/drawing/2014/main" id="{033425DE-DDE0-0B1D-6E7D-F01E5E146BA3}"/>
              </a:ext>
            </a:extLst>
          </p:cNvPr>
          <p:cNvGraphicFramePr>
            <a:graphicFrameLocks noGrp="1"/>
          </p:cNvGraphicFramePr>
          <p:nvPr>
            <p:extLst>
              <p:ext uri="{D42A27DB-BD31-4B8C-83A1-F6EECF244321}">
                <p14:modId xmlns:p14="http://schemas.microsoft.com/office/powerpoint/2010/main" val="2376384699"/>
              </p:ext>
            </p:extLst>
          </p:nvPr>
        </p:nvGraphicFramePr>
        <p:xfrm>
          <a:off x="647700" y="2869658"/>
          <a:ext cx="14420850" cy="4416552"/>
        </p:xfrm>
        <a:graphic>
          <a:graphicData uri="http://schemas.openxmlformats.org/drawingml/2006/table">
            <a:tbl>
              <a:tblPr firstRow="1" firstCol="1" bandRow="1"/>
              <a:tblGrid>
                <a:gridCol w="5810250">
                  <a:extLst>
                    <a:ext uri="{9D8B030D-6E8A-4147-A177-3AD203B41FA5}">
                      <a16:colId xmlns:a16="http://schemas.microsoft.com/office/drawing/2014/main" val="3752387591"/>
                    </a:ext>
                  </a:extLst>
                </a:gridCol>
                <a:gridCol w="3215750">
                  <a:extLst>
                    <a:ext uri="{9D8B030D-6E8A-4147-A177-3AD203B41FA5}">
                      <a16:colId xmlns:a16="http://schemas.microsoft.com/office/drawing/2014/main" val="4118265893"/>
                    </a:ext>
                  </a:extLst>
                </a:gridCol>
                <a:gridCol w="3361407">
                  <a:extLst>
                    <a:ext uri="{9D8B030D-6E8A-4147-A177-3AD203B41FA5}">
                      <a16:colId xmlns:a16="http://schemas.microsoft.com/office/drawing/2014/main" val="2720013113"/>
                    </a:ext>
                  </a:extLst>
                </a:gridCol>
                <a:gridCol w="2033443">
                  <a:extLst>
                    <a:ext uri="{9D8B030D-6E8A-4147-A177-3AD203B41FA5}">
                      <a16:colId xmlns:a16="http://schemas.microsoft.com/office/drawing/2014/main" val="1105839896"/>
                    </a:ext>
                  </a:extLst>
                </a:gridCol>
              </a:tblGrid>
              <a:tr h="330835">
                <a:tc>
                  <a:txBody>
                    <a:bodyPr/>
                    <a:lstStyle/>
                    <a:p>
                      <a:pPr marL="0" marR="0" algn="ctr" fontAlgn="base" hangingPunct="0">
                        <a:lnSpc>
                          <a:spcPct val="115000"/>
                        </a:lnSpc>
                        <a:spcBef>
                          <a:spcPts val="0"/>
                        </a:spcBef>
                        <a:spcAft>
                          <a:spcPts val="0"/>
                        </a:spcAft>
                      </a:pPr>
                      <a:r>
                        <a:rPr lang="pl-PL" sz="2800" spc="0" dirty="0">
                          <a:solidFill>
                            <a:srgbClr val="000000"/>
                          </a:solidFill>
                          <a:effectLst/>
                          <a:latin typeface="+mj-lt"/>
                          <a:ea typeface="Times New Roman" panose="02020603050405020304" pitchFamily="18" charset="0"/>
                          <a:cs typeface="Times New Roman" panose="02020603050405020304" pitchFamily="18" charset="0"/>
                        </a:rPr>
                        <a:t> Cykl </a:t>
                      </a:r>
                      <a:endParaRPr lang="en-US" sz="2800" spc="20" dirty="0">
                        <a:solidFill>
                          <a:srgbClr val="000000"/>
                        </a:solidFill>
                        <a:effectLst/>
                        <a:latin typeface="+mj-lt"/>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pl-PL" sz="2800" spc="0" dirty="0">
                          <a:solidFill>
                            <a:srgbClr val="000000"/>
                          </a:solidFill>
                          <a:effectLst/>
                          <a:latin typeface="+mj-lt"/>
                          <a:ea typeface="Times New Roman" panose="02020603050405020304" pitchFamily="18" charset="0"/>
                          <a:cs typeface="Times New Roman" panose="02020603050405020304" pitchFamily="18" charset="0"/>
                        </a:rPr>
                        <a:t>Emisja   CO</a:t>
                      </a:r>
                      <a:r>
                        <a:rPr lang="pl-PL" sz="2800" spc="0" baseline="-25000" dirty="0">
                          <a:solidFill>
                            <a:srgbClr val="000000"/>
                          </a:solidFill>
                          <a:effectLst/>
                          <a:latin typeface="+mj-lt"/>
                          <a:ea typeface="Times New Roman" panose="02020603050405020304" pitchFamily="18" charset="0"/>
                          <a:cs typeface="Times New Roman" panose="02020603050405020304" pitchFamily="18" charset="0"/>
                        </a:rPr>
                        <a:t>2</a:t>
                      </a:r>
                    </a:p>
                    <a:p>
                      <a:pPr marL="0" marR="0" algn="ctr" fontAlgn="base" hangingPunct="0">
                        <a:lnSpc>
                          <a:spcPct val="115000"/>
                        </a:lnSpc>
                        <a:spcBef>
                          <a:spcPts val="0"/>
                        </a:spcBef>
                        <a:spcAft>
                          <a:spcPts val="0"/>
                        </a:spcAft>
                      </a:pPr>
                      <a:r>
                        <a:rPr lang="pl-PL" sz="2800" spc="0" dirty="0">
                          <a:solidFill>
                            <a:srgbClr val="000000"/>
                          </a:solidFill>
                          <a:effectLst/>
                          <a:latin typeface="+mj-lt"/>
                          <a:ea typeface="Times New Roman" panose="02020603050405020304" pitchFamily="18" charset="0"/>
                          <a:cs typeface="Times New Roman" panose="02020603050405020304" pitchFamily="18" charset="0"/>
                        </a:rPr>
                        <a:t>[t]</a:t>
                      </a:r>
                      <a:endParaRPr lang="en-US" sz="2800" spc="20" dirty="0">
                        <a:solidFill>
                          <a:srgbClr val="000000"/>
                        </a:solidFill>
                        <a:effectLst/>
                        <a:latin typeface="+mj-lt"/>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pl-PL" sz="2800" spc="0">
                          <a:solidFill>
                            <a:srgbClr val="000000"/>
                          </a:solidFill>
                          <a:effectLst/>
                          <a:latin typeface="+mj-lt"/>
                          <a:ea typeface="Times New Roman" panose="02020603050405020304" pitchFamily="18" charset="0"/>
                          <a:cs typeface="Times New Roman" panose="02020603050405020304" pitchFamily="18" charset="0"/>
                        </a:rPr>
                        <a:t>Emisja NO</a:t>
                      </a:r>
                      <a:r>
                        <a:rPr lang="pl-PL" sz="2800" spc="0" baseline="-25000">
                          <a:solidFill>
                            <a:srgbClr val="000000"/>
                          </a:solidFill>
                          <a:effectLst/>
                          <a:latin typeface="+mj-lt"/>
                          <a:ea typeface="Times New Roman" panose="02020603050405020304" pitchFamily="18" charset="0"/>
                          <a:cs typeface="Times New Roman" panose="02020603050405020304" pitchFamily="18" charset="0"/>
                        </a:rPr>
                        <a:t>x </a:t>
                      </a:r>
                      <a:r>
                        <a:rPr lang="pl-PL" sz="2800" spc="0">
                          <a:solidFill>
                            <a:srgbClr val="000000"/>
                          </a:solidFill>
                          <a:effectLst/>
                          <a:latin typeface="+mj-lt"/>
                          <a:ea typeface="Times New Roman" panose="02020603050405020304" pitchFamily="18" charset="0"/>
                          <a:cs typeface="Times New Roman" panose="02020603050405020304" pitchFamily="18" charset="0"/>
                        </a:rPr>
                        <a:t>+ HC</a:t>
                      </a:r>
                      <a:endParaRPr lang="en-US" sz="2800" spc="20">
                        <a:solidFill>
                          <a:srgbClr val="000000"/>
                        </a:solidFill>
                        <a:effectLst/>
                        <a:latin typeface="+mj-lt"/>
                        <a:ea typeface="Verdana" panose="020B0604030504040204" pitchFamily="34" charset="0"/>
                        <a:cs typeface="Times New Roman" panose="02020603050405020304" pitchFamily="18" charset="0"/>
                      </a:endParaRPr>
                    </a:p>
                    <a:p>
                      <a:pPr marL="0" marR="0" algn="ctr" fontAlgn="base" hangingPunct="0">
                        <a:lnSpc>
                          <a:spcPct val="115000"/>
                        </a:lnSpc>
                        <a:spcBef>
                          <a:spcPts val="0"/>
                        </a:spcBef>
                        <a:spcAft>
                          <a:spcPts val="0"/>
                        </a:spcAft>
                      </a:pPr>
                      <a:r>
                        <a:rPr lang="pl-PL" sz="2800" spc="0">
                          <a:solidFill>
                            <a:srgbClr val="000000"/>
                          </a:solidFill>
                          <a:effectLst/>
                          <a:latin typeface="+mj-lt"/>
                          <a:ea typeface="Times New Roman" panose="02020603050405020304" pitchFamily="18" charset="0"/>
                          <a:cs typeface="Times New Roman" panose="02020603050405020304" pitchFamily="18" charset="0"/>
                        </a:rPr>
                        <a:t>[t]</a:t>
                      </a:r>
                      <a:endParaRPr lang="en-US" sz="2800" spc="20">
                        <a:solidFill>
                          <a:srgbClr val="000000"/>
                        </a:solidFill>
                        <a:effectLst/>
                        <a:latin typeface="+mj-lt"/>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pl-PL" sz="2800" spc="0" dirty="0">
                          <a:solidFill>
                            <a:srgbClr val="000000"/>
                          </a:solidFill>
                          <a:effectLst/>
                          <a:latin typeface="+mj-lt"/>
                          <a:ea typeface="Times New Roman" panose="02020603050405020304" pitchFamily="18" charset="0"/>
                          <a:cs typeface="Times New Roman" panose="02020603050405020304" pitchFamily="18" charset="0"/>
                        </a:rPr>
                        <a:t>Emisja CO</a:t>
                      </a:r>
                      <a:endParaRPr lang="en-US" sz="2800" spc="20" dirty="0">
                        <a:solidFill>
                          <a:srgbClr val="000000"/>
                        </a:solidFill>
                        <a:effectLst/>
                        <a:latin typeface="+mj-lt"/>
                        <a:ea typeface="Verdana" panose="020B0604030504040204" pitchFamily="34" charset="0"/>
                        <a:cs typeface="Times New Roman" panose="02020603050405020304" pitchFamily="18" charset="0"/>
                      </a:endParaRPr>
                    </a:p>
                    <a:p>
                      <a:pPr marL="0" marR="0" algn="ctr" fontAlgn="base" hangingPunct="0">
                        <a:lnSpc>
                          <a:spcPct val="115000"/>
                        </a:lnSpc>
                        <a:spcBef>
                          <a:spcPts val="0"/>
                        </a:spcBef>
                        <a:spcAft>
                          <a:spcPts val="0"/>
                        </a:spcAft>
                      </a:pPr>
                      <a:r>
                        <a:rPr lang="pl-PL" sz="2800" spc="0" dirty="0">
                          <a:solidFill>
                            <a:srgbClr val="000000"/>
                          </a:solidFill>
                          <a:effectLst/>
                          <a:latin typeface="+mj-lt"/>
                          <a:ea typeface="Times New Roman" panose="02020603050405020304" pitchFamily="18" charset="0"/>
                          <a:cs typeface="Times New Roman" panose="02020603050405020304" pitchFamily="18" charset="0"/>
                        </a:rPr>
                        <a:t>[t]</a:t>
                      </a:r>
                      <a:endParaRPr lang="en-US" sz="2800" spc="20" dirty="0">
                        <a:solidFill>
                          <a:srgbClr val="000000"/>
                        </a:solidFill>
                        <a:effectLst/>
                        <a:latin typeface="+mj-lt"/>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2295006"/>
                  </a:ext>
                </a:extLst>
              </a:tr>
              <a:tr h="159385">
                <a:tc>
                  <a:txBody>
                    <a:bodyPr/>
                    <a:lstStyle/>
                    <a:p>
                      <a:pPr marL="0" marR="0" algn="ctr" fontAlgn="base" hangingPunct="0">
                        <a:lnSpc>
                          <a:spcPct val="115000"/>
                        </a:lnSpc>
                        <a:spcBef>
                          <a:spcPts val="0"/>
                        </a:spcBef>
                        <a:spcAft>
                          <a:spcPts val="0"/>
                        </a:spcAft>
                      </a:pPr>
                      <a:r>
                        <a:rPr lang="pl-PL" sz="2800" spc="0">
                          <a:solidFill>
                            <a:srgbClr val="000000"/>
                          </a:solidFill>
                          <a:effectLst/>
                          <a:latin typeface="+mj-lt"/>
                          <a:ea typeface="Times New Roman" panose="02020603050405020304" pitchFamily="18" charset="0"/>
                          <a:cs typeface="Times New Roman" panose="02020603050405020304" pitchFamily="18" charset="0"/>
                        </a:rPr>
                        <a:t>LTO ICAO</a:t>
                      </a:r>
                      <a:endParaRPr lang="en-US" sz="2800" spc="20">
                        <a:solidFill>
                          <a:srgbClr val="000000"/>
                        </a:solidFill>
                        <a:effectLst/>
                        <a:latin typeface="+mj-lt"/>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pl-PL" sz="2800" spc="0">
                          <a:solidFill>
                            <a:srgbClr val="000000"/>
                          </a:solidFill>
                          <a:effectLst/>
                          <a:latin typeface="+mj-lt"/>
                          <a:ea typeface="Times New Roman" panose="02020603050405020304" pitchFamily="18" charset="0"/>
                          <a:cs typeface="Times New Roman" panose="02020603050405020304" pitchFamily="18" charset="0"/>
                        </a:rPr>
                        <a:t>219343</a:t>
                      </a:r>
                      <a:endParaRPr lang="en-US" sz="2800" spc="20">
                        <a:solidFill>
                          <a:srgbClr val="000000"/>
                        </a:solidFill>
                        <a:effectLst/>
                        <a:latin typeface="+mj-lt"/>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pl-PL" sz="2800" spc="0">
                          <a:solidFill>
                            <a:srgbClr val="000000"/>
                          </a:solidFill>
                          <a:effectLst/>
                          <a:latin typeface="+mj-lt"/>
                          <a:ea typeface="Times New Roman" panose="02020603050405020304" pitchFamily="18" charset="0"/>
                          <a:cs typeface="Times New Roman" panose="02020603050405020304" pitchFamily="18" charset="0"/>
                        </a:rPr>
                        <a:t>887</a:t>
                      </a:r>
                      <a:endParaRPr lang="en-US" sz="2800" spc="20">
                        <a:solidFill>
                          <a:srgbClr val="000000"/>
                        </a:solidFill>
                        <a:effectLst/>
                        <a:latin typeface="+mj-lt"/>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pl-PL" sz="2800" spc="0">
                          <a:solidFill>
                            <a:srgbClr val="000000"/>
                          </a:solidFill>
                          <a:effectLst/>
                          <a:latin typeface="+mj-lt"/>
                          <a:ea typeface="Times New Roman" panose="02020603050405020304" pitchFamily="18" charset="0"/>
                          <a:cs typeface="Times New Roman" panose="02020603050405020304" pitchFamily="18" charset="0"/>
                        </a:rPr>
                        <a:t>819</a:t>
                      </a:r>
                      <a:endParaRPr lang="en-US" sz="2800" spc="20">
                        <a:solidFill>
                          <a:srgbClr val="000000"/>
                        </a:solidFill>
                        <a:effectLst/>
                        <a:latin typeface="+mj-lt"/>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5961404"/>
                  </a:ext>
                </a:extLst>
              </a:tr>
              <a:tr h="158750">
                <a:tc>
                  <a:txBody>
                    <a:bodyPr/>
                    <a:lstStyle/>
                    <a:p>
                      <a:pPr marL="0" marR="0" algn="ctr" fontAlgn="base" hangingPunct="0">
                        <a:lnSpc>
                          <a:spcPct val="115000"/>
                        </a:lnSpc>
                        <a:spcBef>
                          <a:spcPts val="0"/>
                        </a:spcBef>
                        <a:spcAft>
                          <a:spcPts val="0"/>
                        </a:spcAft>
                      </a:pPr>
                      <a:r>
                        <a:rPr lang="pl-PL" sz="2800" spc="0" dirty="0">
                          <a:solidFill>
                            <a:srgbClr val="000000"/>
                          </a:solidFill>
                          <a:effectLst/>
                          <a:latin typeface="+mj-lt"/>
                          <a:ea typeface="Times New Roman" panose="02020603050405020304" pitchFamily="18" charset="0"/>
                          <a:cs typeface="Times New Roman" panose="02020603050405020304" pitchFamily="18" charset="0"/>
                        </a:rPr>
                        <a:t>LTO z uwzględnieniem uśrednionych czasów manewrów samolotów.</a:t>
                      </a:r>
                      <a:endParaRPr lang="en-US" sz="2800" spc="20" dirty="0">
                        <a:solidFill>
                          <a:srgbClr val="000000"/>
                        </a:solidFill>
                        <a:effectLst/>
                        <a:latin typeface="+mj-lt"/>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pl-PL" sz="2800" spc="0" dirty="0">
                          <a:solidFill>
                            <a:srgbClr val="000000"/>
                          </a:solidFill>
                          <a:effectLst/>
                          <a:latin typeface="+mj-lt"/>
                          <a:ea typeface="Times New Roman" panose="02020603050405020304" pitchFamily="18" charset="0"/>
                          <a:cs typeface="Times New Roman" panose="02020603050405020304" pitchFamily="18" charset="0"/>
                        </a:rPr>
                        <a:t> 162750</a:t>
                      </a:r>
                      <a:endParaRPr lang="en-US" sz="2800" spc="20" dirty="0">
                        <a:solidFill>
                          <a:srgbClr val="000000"/>
                        </a:solidFill>
                        <a:effectLst/>
                        <a:latin typeface="+mj-lt"/>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pl-PL" sz="2800" spc="0" dirty="0">
                          <a:solidFill>
                            <a:srgbClr val="000000"/>
                          </a:solidFill>
                          <a:effectLst/>
                          <a:latin typeface="+mj-lt"/>
                          <a:ea typeface="Times New Roman" panose="02020603050405020304" pitchFamily="18" charset="0"/>
                          <a:cs typeface="Times New Roman" panose="02020603050405020304" pitchFamily="18" charset="0"/>
                        </a:rPr>
                        <a:t> 761</a:t>
                      </a:r>
                      <a:endParaRPr lang="en-US" sz="2800" spc="20" dirty="0">
                        <a:solidFill>
                          <a:srgbClr val="000000"/>
                        </a:solidFill>
                        <a:effectLst/>
                        <a:latin typeface="+mj-lt"/>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pl-PL" sz="2800" spc="0" dirty="0">
                          <a:solidFill>
                            <a:srgbClr val="000000"/>
                          </a:solidFill>
                          <a:effectLst/>
                          <a:latin typeface="+mj-lt"/>
                          <a:ea typeface="Times New Roman" panose="02020603050405020304" pitchFamily="18" charset="0"/>
                          <a:cs typeface="Times New Roman" panose="02020603050405020304" pitchFamily="18" charset="0"/>
                        </a:rPr>
                        <a:t> 601</a:t>
                      </a:r>
                      <a:endParaRPr lang="en-US" sz="2800" spc="20" dirty="0">
                        <a:solidFill>
                          <a:srgbClr val="000000"/>
                        </a:solidFill>
                        <a:effectLst/>
                        <a:latin typeface="+mj-lt"/>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2331442"/>
                  </a:ext>
                </a:extLst>
              </a:tr>
              <a:tr h="158750">
                <a:tc>
                  <a:txBody>
                    <a:bodyPr/>
                    <a:lstStyle/>
                    <a:p>
                      <a:pPr marL="0" marR="0" algn="ctr" fontAlgn="base" hangingPunct="0">
                        <a:lnSpc>
                          <a:spcPct val="115000"/>
                        </a:lnSpc>
                        <a:spcBef>
                          <a:spcPts val="0"/>
                        </a:spcBef>
                        <a:spcAft>
                          <a:spcPts val="0"/>
                        </a:spcAft>
                      </a:pPr>
                      <a:r>
                        <a:rPr lang="pl-PL" sz="2800" spc="0" dirty="0">
                          <a:solidFill>
                            <a:srgbClr val="000000"/>
                          </a:solidFill>
                          <a:effectLst/>
                          <a:latin typeface="+mj-lt"/>
                          <a:ea typeface="Times New Roman" panose="02020603050405020304" pitchFamily="18" charset="0"/>
                          <a:cs typeface="Times New Roman" panose="02020603050405020304" pitchFamily="18" charset="0"/>
                        </a:rPr>
                        <a:t>LTO Hipotetyczny, po wprowadzeniu proponowanych zmian operacyjno-technicznych</a:t>
                      </a:r>
                      <a:endParaRPr lang="en-US" sz="2800" spc="20" dirty="0">
                        <a:solidFill>
                          <a:srgbClr val="000000"/>
                        </a:solidFill>
                        <a:effectLst/>
                        <a:latin typeface="+mj-lt"/>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fontAlgn="base" hangingPunct="0">
                        <a:lnSpc>
                          <a:spcPct val="115000"/>
                        </a:lnSpc>
                        <a:spcBef>
                          <a:spcPts val="0"/>
                        </a:spcBef>
                        <a:spcAft>
                          <a:spcPts val="0"/>
                        </a:spcAft>
                      </a:pPr>
                      <a:r>
                        <a:rPr lang="pl-PL" sz="2800" spc="0" dirty="0">
                          <a:solidFill>
                            <a:srgbClr val="000000"/>
                          </a:solidFill>
                          <a:effectLst/>
                          <a:latin typeface="+mj-lt"/>
                          <a:ea typeface="Times New Roman" panose="02020603050405020304" pitchFamily="18" charset="0"/>
                          <a:cs typeface="Times New Roman" panose="02020603050405020304" pitchFamily="18" charset="0"/>
                        </a:rPr>
                        <a:t> 115746</a:t>
                      </a:r>
                      <a:endParaRPr lang="en-US" sz="2800" spc="20" dirty="0">
                        <a:solidFill>
                          <a:srgbClr val="000000"/>
                        </a:solidFill>
                        <a:effectLst/>
                        <a:latin typeface="+mj-lt"/>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fontAlgn="base" hangingPunct="0">
                        <a:lnSpc>
                          <a:spcPct val="115000"/>
                        </a:lnSpc>
                        <a:spcBef>
                          <a:spcPts val="0"/>
                        </a:spcBef>
                        <a:spcAft>
                          <a:spcPts val="0"/>
                        </a:spcAft>
                      </a:pPr>
                      <a:r>
                        <a:rPr lang="pl-PL" sz="2800" spc="0" dirty="0">
                          <a:solidFill>
                            <a:srgbClr val="000000"/>
                          </a:solidFill>
                          <a:effectLst/>
                          <a:latin typeface="+mj-lt"/>
                          <a:ea typeface="Times New Roman" panose="02020603050405020304" pitchFamily="18" charset="0"/>
                          <a:cs typeface="Times New Roman" panose="02020603050405020304" pitchFamily="18" charset="0"/>
                        </a:rPr>
                        <a:t> 657</a:t>
                      </a:r>
                      <a:endParaRPr lang="en-US" sz="2800" spc="20" dirty="0">
                        <a:solidFill>
                          <a:srgbClr val="000000"/>
                        </a:solidFill>
                        <a:effectLst/>
                        <a:latin typeface="+mj-lt"/>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fontAlgn="base" hangingPunct="0">
                        <a:lnSpc>
                          <a:spcPct val="115000"/>
                        </a:lnSpc>
                        <a:spcBef>
                          <a:spcPts val="0"/>
                        </a:spcBef>
                        <a:spcAft>
                          <a:spcPts val="0"/>
                        </a:spcAft>
                      </a:pPr>
                      <a:r>
                        <a:rPr lang="pl-PL" sz="2800" spc="0" dirty="0">
                          <a:solidFill>
                            <a:srgbClr val="000000"/>
                          </a:solidFill>
                          <a:effectLst/>
                          <a:latin typeface="+mj-lt"/>
                          <a:ea typeface="Times New Roman" panose="02020603050405020304" pitchFamily="18" charset="0"/>
                          <a:cs typeface="Times New Roman" panose="02020603050405020304" pitchFamily="18" charset="0"/>
                        </a:rPr>
                        <a:t> 215</a:t>
                      </a:r>
                      <a:endParaRPr lang="en-US" sz="2800" spc="20" dirty="0">
                        <a:solidFill>
                          <a:srgbClr val="000000"/>
                        </a:solidFill>
                        <a:effectLst/>
                        <a:latin typeface="+mj-lt"/>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349564528"/>
                  </a:ext>
                </a:extLst>
              </a:tr>
            </a:tbl>
          </a:graphicData>
        </a:graphic>
      </p:graphicFrame>
    </p:spTree>
    <p:extLst>
      <p:ext uri="{BB962C8B-B14F-4D97-AF65-F5344CB8AC3E}">
        <p14:creationId xmlns:p14="http://schemas.microsoft.com/office/powerpoint/2010/main" val="388581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78FEF1B2-F854-B145-772D-AB3E6A577A19}"/>
              </a:ext>
            </a:extLst>
          </p:cNvPr>
          <p:cNvSpPr txBox="1"/>
          <p:nvPr/>
        </p:nvSpPr>
        <p:spPr>
          <a:xfrm>
            <a:off x="5010283" y="358818"/>
            <a:ext cx="14363434" cy="707886"/>
          </a:xfrm>
          <a:prstGeom prst="rect">
            <a:avLst/>
          </a:prstGeom>
          <a:noFill/>
        </p:spPr>
        <p:txBody>
          <a:bodyPr wrap="square" rtlCol="0">
            <a:spAutoFit/>
          </a:bodyPr>
          <a:lstStyle/>
          <a:p>
            <a:pPr algn="ctr"/>
            <a:r>
              <a:rPr lang="pl-PL" sz="4000" b="1" dirty="0">
                <a:solidFill>
                  <a:schemeClr val="bg2"/>
                </a:solidFill>
                <a:latin typeface="+mj-lt"/>
              </a:rPr>
              <a:t>Podsumowanie</a:t>
            </a:r>
            <a:endParaRPr lang="en-US" sz="4000" b="1" dirty="0">
              <a:solidFill>
                <a:schemeClr val="bg2"/>
              </a:solidFill>
              <a:latin typeface="+mj-lt"/>
            </a:endParaRPr>
          </a:p>
        </p:txBody>
      </p:sp>
      <p:sp>
        <p:nvSpPr>
          <p:cNvPr id="3" name="Rectangle 2">
            <a:extLst>
              <a:ext uri="{FF2B5EF4-FFF2-40B4-BE49-F238E27FC236}">
                <a16:creationId xmlns:a16="http://schemas.microsoft.com/office/drawing/2014/main" id="{88CB8CF8-43E5-F01E-45D0-D101501FF3AF}"/>
              </a:ext>
            </a:extLst>
          </p:cNvPr>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6">
            <a:extLst>
              <a:ext uri="{FF2B5EF4-FFF2-40B4-BE49-F238E27FC236}">
                <a16:creationId xmlns:a16="http://schemas.microsoft.com/office/drawing/2014/main" id="{2555A3C6-F611-CA79-0548-FA1D1FDE4E46}"/>
              </a:ext>
            </a:extLst>
          </p:cNvPr>
          <p:cNvSpPr>
            <a:spLocks noChangeArrowheads="1"/>
          </p:cNvSpPr>
          <p:nvPr/>
        </p:nvSpPr>
        <p:spPr bwMode="auto">
          <a:xfrm>
            <a:off x="13871276" y="5055080"/>
            <a:ext cx="16441947" cy="3502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7" name="Rectangle 8">
            <a:extLst>
              <a:ext uri="{FF2B5EF4-FFF2-40B4-BE49-F238E27FC236}">
                <a16:creationId xmlns:a16="http://schemas.microsoft.com/office/drawing/2014/main" id="{7AAD2EC5-3484-94FD-C7B3-031FC768169E}"/>
              </a:ext>
            </a:extLst>
          </p:cNvPr>
          <p:cNvSpPr>
            <a:spLocks noChangeArrowheads="1"/>
          </p:cNvSpPr>
          <p:nvPr/>
        </p:nvSpPr>
        <p:spPr bwMode="auto">
          <a:xfrm>
            <a:off x="0" y="17254"/>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2">
            <a:extLst>
              <a:ext uri="{FF2B5EF4-FFF2-40B4-BE49-F238E27FC236}">
                <a16:creationId xmlns:a16="http://schemas.microsoft.com/office/drawing/2014/main" id="{9BC4345E-2887-E1A4-1633-284B945FB539}"/>
              </a:ext>
            </a:extLst>
          </p:cNvPr>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4">
            <a:extLst>
              <a:ext uri="{FF2B5EF4-FFF2-40B4-BE49-F238E27FC236}">
                <a16:creationId xmlns:a16="http://schemas.microsoft.com/office/drawing/2014/main" id="{FBF5EA87-8BDC-662B-5C2B-570AF3A79759}"/>
              </a:ext>
            </a:extLst>
          </p:cNvPr>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Rectangle 2">
            <a:extLst>
              <a:ext uri="{FF2B5EF4-FFF2-40B4-BE49-F238E27FC236}">
                <a16:creationId xmlns:a16="http://schemas.microsoft.com/office/drawing/2014/main" id="{181D5680-763F-0948-00FA-B20A7E159C1F}"/>
              </a:ext>
            </a:extLst>
          </p:cNvPr>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9" name="pole tekstowe 8">
            <a:extLst>
              <a:ext uri="{FF2B5EF4-FFF2-40B4-BE49-F238E27FC236}">
                <a16:creationId xmlns:a16="http://schemas.microsoft.com/office/drawing/2014/main" id="{50FEF7A6-8D1D-77CE-87FD-C8A39A8760FE}"/>
              </a:ext>
            </a:extLst>
          </p:cNvPr>
          <p:cNvSpPr txBox="1"/>
          <p:nvPr/>
        </p:nvSpPr>
        <p:spPr>
          <a:xfrm>
            <a:off x="2146056" y="3307701"/>
            <a:ext cx="20091888" cy="7100598"/>
          </a:xfrm>
          <a:prstGeom prst="rect">
            <a:avLst/>
          </a:prstGeom>
          <a:noFill/>
        </p:spPr>
        <p:txBody>
          <a:bodyPr wrap="square" rtlCol="0">
            <a:spAutoFit/>
          </a:bodyPr>
          <a:lstStyle/>
          <a:p>
            <a:pPr marL="0" marR="0" algn="just">
              <a:lnSpc>
                <a:spcPct val="115000"/>
              </a:lnSpc>
              <a:spcBef>
                <a:spcPts val="0"/>
              </a:spcBef>
              <a:spcAft>
                <a:spcPts val="0"/>
              </a:spcAft>
            </a:pPr>
            <a:r>
              <a:rPr lang="pl-PL" sz="4000" dirty="0">
                <a:solidFill>
                  <a:schemeClr val="bg2"/>
                </a:solidFill>
                <a:latin typeface="+mj-lt"/>
              </a:rPr>
              <a:t>Badanie wykazało, że lokalnie poziomy </a:t>
            </a:r>
            <a:r>
              <a:rPr lang="pl-PL" sz="4000" spc="0" dirty="0" err="1">
                <a:solidFill>
                  <a:srgbClr val="000000"/>
                </a:solidFill>
                <a:effectLst/>
                <a:latin typeface="+mj-lt"/>
                <a:ea typeface="Times New Roman" panose="02020603050405020304" pitchFamily="18" charset="0"/>
                <a:cs typeface="Times New Roman" panose="02020603050405020304" pitchFamily="18" charset="0"/>
              </a:rPr>
              <a:t>NO</a:t>
            </a:r>
            <a:r>
              <a:rPr lang="pl-PL" sz="4000" spc="0" baseline="-25000" dirty="0" err="1">
                <a:solidFill>
                  <a:srgbClr val="000000"/>
                </a:solidFill>
                <a:effectLst/>
                <a:latin typeface="+mj-lt"/>
                <a:ea typeface="Times New Roman" panose="02020603050405020304" pitchFamily="18" charset="0"/>
                <a:cs typeface="Times New Roman" panose="02020603050405020304" pitchFamily="18" charset="0"/>
              </a:rPr>
              <a:t>x</a:t>
            </a:r>
            <a:r>
              <a:rPr lang="pl-PL" sz="4000" dirty="0">
                <a:solidFill>
                  <a:schemeClr val="bg2"/>
                </a:solidFill>
                <a:latin typeface="+mj-lt"/>
              </a:rPr>
              <a:t> są wyższe od akceptowalnego poziomu, co oznacza, że procedura redukcji ciągu silnika podczas startu samolotu powinna być w miarę możliwości ściśle wdrażana. Ustawienia ciągu silnika należy  również optymalizować podczas fazy wznoszenia.</a:t>
            </a:r>
            <a:endParaRPr lang="en-US" sz="4000" dirty="0">
              <a:solidFill>
                <a:schemeClr val="bg2"/>
              </a:solidFill>
              <a:latin typeface="+mj-lt"/>
            </a:endParaRPr>
          </a:p>
          <a:p>
            <a:pPr marL="0" marR="0" algn="just">
              <a:lnSpc>
                <a:spcPct val="115000"/>
              </a:lnSpc>
              <a:spcBef>
                <a:spcPts val="0"/>
              </a:spcBef>
              <a:spcAft>
                <a:spcPts val="0"/>
              </a:spcAft>
            </a:pPr>
            <a:r>
              <a:rPr lang="pl-PL" sz="4000" dirty="0">
                <a:solidFill>
                  <a:schemeClr val="bg2"/>
                </a:solidFill>
                <a:latin typeface="+mj-lt"/>
              </a:rPr>
              <a:t> </a:t>
            </a:r>
            <a:endParaRPr lang="en-US" sz="4000" dirty="0">
              <a:solidFill>
                <a:schemeClr val="bg2"/>
              </a:solidFill>
              <a:latin typeface="+mj-lt"/>
            </a:endParaRPr>
          </a:p>
          <a:p>
            <a:pPr marL="0" marR="0" algn="just">
              <a:lnSpc>
                <a:spcPct val="115000"/>
              </a:lnSpc>
              <a:spcBef>
                <a:spcPts val="0"/>
              </a:spcBef>
              <a:spcAft>
                <a:spcPts val="0"/>
              </a:spcAft>
            </a:pPr>
            <a:r>
              <a:rPr lang="pl-PL" sz="4000" dirty="0">
                <a:solidFill>
                  <a:schemeClr val="bg2"/>
                </a:solidFill>
                <a:latin typeface="+mj-lt"/>
              </a:rPr>
              <a:t>Dla każdego lotniska winno się opracować procedury operacyjne optymalizujące czas manewru podejścia.</a:t>
            </a:r>
          </a:p>
          <a:p>
            <a:pPr marL="0" marR="0" algn="just">
              <a:lnSpc>
                <a:spcPct val="115000"/>
              </a:lnSpc>
              <a:spcBef>
                <a:spcPts val="0"/>
              </a:spcBef>
              <a:spcAft>
                <a:spcPts val="0"/>
              </a:spcAft>
            </a:pPr>
            <a:endParaRPr lang="pl-PL" sz="4000" dirty="0">
              <a:solidFill>
                <a:schemeClr val="bg2"/>
              </a:solidFill>
              <a:latin typeface="+mj-lt"/>
            </a:endParaRPr>
          </a:p>
          <a:p>
            <a:pPr algn="just">
              <a:lnSpc>
                <a:spcPct val="115000"/>
              </a:lnSpc>
            </a:pPr>
            <a:r>
              <a:rPr lang="pl-PL" sz="4000" dirty="0">
                <a:solidFill>
                  <a:schemeClr val="bg2"/>
                </a:solidFill>
                <a:latin typeface="+mj-lt"/>
              </a:rPr>
              <a:t>Należy również rozważyć zaprojektowanie takiego układu dróg 	kołowania by umożliwić holowanie samolotów z terminala do pasa startowego.</a:t>
            </a:r>
          </a:p>
        </p:txBody>
      </p:sp>
    </p:spTree>
    <p:extLst>
      <p:ext uri="{BB962C8B-B14F-4D97-AF65-F5344CB8AC3E}">
        <p14:creationId xmlns:p14="http://schemas.microsoft.com/office/powerpoint/2010/main" val="2775425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4" name="pole tekstowe 13"/>
          <p:cNvSpPr txBox="1"/>
          <p:nvPr/>
        </p:nvSpPr>
        <p:spPr>
          <a:xfrm>
            <a:off x="7322332" y="368300"/>
            <a:ext cx="9739335" cy="707886"/>
          </a:xfrm>
          <a:prstGeom prst="rect">
            <a:avLst/>
          </a:prstGeom>
          <a:noFill/>
        </p:spPr>
        <p:txBody>
          <a:bodyPr wrap="square" rtlCol="0">
            <a:spAutoFit/>
          </a:bodyPr>
          <a:lstStyle/>
          <a:p>
            <a:pPr algn="just"/>
            <a:r>
              <a:rPr lang="pl-PL" sz="4000" b="1" dirty="0">
                <a:solidFill>
                  <a:schemeClr val="bg2"/>
                </a:solidFill>
                <a:latin typeface="+mj-lt"/>
              </a:rPr>
              <a:t>Formalna podstawa opracowania</a:t>
            </a:r>
            <a:endParaRPr lang="en-US" sz="4000" b="1" dirty="0">
              <a:solidFill>
                <a:schemeClr val="bg2"/>
              </a:solidFill>
              <a:latin typeface="+mj-lt"/>
            </a:endParaRPr>
          </a:p>
        </p:txBody>
      </p:sp>
      <p:sp>
        <p:nvSpPr>
          <p:cNvPr id="3" name="Prostokąt 2"/>
          <p:cNvSpPr/>
          <p:nvPr/>
        </p:nvSpPr>
        <p:spPr>
          <a:xfrm>
            <a:off x="2505075" y="3580178"/>
            <a:ext cx="19211925" cy="7868871"/>
          </a:xfrm>
          <a:prstGeom prst="rect">
            <a:avLst/>
          </a:prstGeom>
        </p:spPr>
        <p:txBody>
          <a:bodyPr wrap="square">
            <a:spAutoFit/>
          </a:bodyPr>
          <a:lstStyle/>
          <a:p>
            <a:pPr algn="ctr">
              <a:lnSpc>
                <a:spcPct val="200000"/>
              </a:lnSpc>
            </a:pPr>
            <a:r>
              <a:rPr lang="pl-PL" sz="2800" dirty="0">
                <a:solidFill>
                  <a:schemeClr val="bg2"/>
                </a:solidFill>
                <a:latin typeface="+mj-lt"/>
                <a:ea typeface="Times New Roman" panose="02020603050405020304" pitchFamily="18" charset="0"/>
              </a:rPr>
              <a:t>Umowa Nr 109/2020/PW-PB w sprawie finansowania projektu nr II.PB.22 tytuł : „Badanie wpływu spalin emitowanych przez silniki turbinowe statków powietrznych na poziom zanieczyszczeń w obrębie i okolicy lotnisk istniejących i nowo projektowanych” w ramach programu wieloletniego „Poprawa bezpieczeństwa i warunków pracy” – V etap, okres realizacji: lata 2020-2022, </a:t>
            </a:r>
            <a:r>
              <a:rPr lang="pl-PL" sz="2800" dirty="0" smtClean="0">
                <a:solidFill>
                  <a:schemeClr val="bg2"/>
                </a:solidFill>
                <a:latin typeface="+mj-lt"/>
                <a:ea typeface="Times New Roman" panose="02020603050405020304" pitchFamily="18" charset="0"/>
              </a:rPr>
              <a:t>koordynowanego </a:t>
            </a:r>
            <a:r>
              <a:rPr lang="pl-PL" sz="2800" dirty="0">
                <a:solidFill>
                  <a:schemeClr val="bg2"/>
                </a:solidFill>
                <a:latin typeface="+mj-lt"/>
                <a:ea typeface="Times New Roman" panose="02020603050405020304" pitchFamily="18" charset="0"/>
              </a:rPr>
              <a:t>przez Centralny Instytut Ochrony Pracy – Państwowy Instytut Badawczy, realizowanego w ramach części B – program realizacji projektów w zakresie badań naukowych i prac rozwojowych.</a:t>
            </a:r>
          </a:p>
          <a:p>
            <a:pPr algn="ctr">
              <a:lnSpc>
                <a:spcPct val="200000"/>
              </a:lnSpc>
            </a:pPr>
            <a:r>
              <a:rPr lang="pl-PL" sz="2800" dirty="0">
                <a:solidFill>
                  <a:schemeClr val="bg2"/>
                </a:solidFill>
                <a:latin typeface="+mj-lt"/>
                <a:ea typeface="Times New Roman" panose="02020603050405020304" pitchFamily="18" charset="0"/>
              </a:rPr>
              <a:t> </a:t>
            </a:r>
          </a:p>
          <a:p>
            <a:pPr algn="just">
              <a:lnSpc>
                <a:spcPct val="200000"/>
              </a:lnSpc>
            </a:pPr>
            <a:endParaRPr lang="pl-PL" sz="2800" dirty="0">
              <a:solidFill>
                <a:schemeClr val="bg2"/>
              </a:solidFill>
              <a:latin typeface="+mj-lt"/>
            </a:endParaRPr>
          </a:p>
          <a:p>
            <a:pPr algn="just"/>
            <a:r>
              <a:rPr lang="pl-PL" sz="2800" dirty="0">
                <a:solidFill>
                  <a:schemeClr val="bg2"/>
                </a:solidFill>
                <a:latin typeface="+mj-lt"/>
              </a:rPr>
              <a:t> </a:t>
            </a:r>
          </a:p>
          <a:p>
            <a:pPr algn="just"/>
            <a:endParaRPr lang="pl-PL" sz="2800" dirty="0">
              <a:solidFill>
                <a:schemeClr val="bg2"/>
              </a:solidFill>
              <a:latin typeface="+mj-lt"/>
            </a:endParaRPr>
          </a:p>
        </p:txBody>
      </p:sp>
    </p:spTree>
    <p:extLst>
      <p:ext uri="{BB962C8B-B14F-4D97-AF65-F5344CB8AC3E}">
        <p14:creationId xmlns:p14="http://schemas.microsoft.com/office/powerpoint/2010/main" val="1253933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a:xfrm>
            <a:off x="1824151" y="4716708"/>
            <a:ext cx="9648090" cy="4282583"/>
          </a:xfrm>
          <a:prstGeom prst="rect">
            <a:avLst/>
          </a:prstGeom>
        </p:spPr>
        <p:txBody>
          <a:bodyPr wrap="square">
            <a:spAutoFit/>
          </a:bodyPr>
          <a:lstStyle/>
          <a:p>
            <a:pPr algn="just">
              <a:lnSpc>
                <a:spcPct val="200000"/>
              </a:lnSpc>
            </a:pPr>
            <a:r>
              <a:rPr lang="pl-PL" sz="4800" dirty="0">
                <a:solidFill>
                  <a:schemeClr val="bg2"/>
                </a:solidFill>
                <a:latin typeface="+mj-lt"/>
              </a:rPr>
              <a:t>dr inż. Paweł Głowacki</a:t>
            </a:r>
          </a:p>
          <a:p>
            <a:pPr algn="just">
              <a:lnSpc>
                <a:spcPct val="200000"/>
              </a:lnSpc>
            </a:pPr>
            <a:r>
              <a:rPr lang="pl-PL" sz="4800" dirty="0">
                <a:solidFill>
                  <a:schemeClr val="bg2"/>
                </a:solidFill>
                <a:latin typeface="+mj-lt"/>
              </a:rPr>
              <a:t>dr inż. Piotr Kalina</a:t>
            </a:r>
          </a:p>
          <a:p>
            <a:pPr algn="just">
              <a:lnSpc>
                <a:spcPct val="200000"/>
              </a:lnSpc>
            </a:pPr>
            <a:r>
              <a:rPr lang="pl-PL" sz="4800" dirty="0">
                <a:solidFill>
                  <a:schemeClr val="bg2"/>
                </a:solidFill>
                <a:latin typeface="+mj-lt"/>
              </a:rPr>
              <a:t>mgr inż. Damian Maciorowski</a:t>
            </a:r>
          </a:p>
        </p:txBody>
      </p:sp>
      <p:sp>
        <p:nvSpPr>
          <p:cNvPr id="2" name="pole tekstowe 1">
            <a:extLst>
              <a:ext uri="{FF2B5EF4-FFF2-40B4-BE49-F238E27FC236}">
                <a16:creationId xmlns:a16="http://schemas.microsoft.com/office/drawing/2014/main" id="{2251C2CD-F46C-A060-2BE4-BAD676E8CF3C}"/>
              </a:ext>
            </a:extLst>
          </p:cNvPr>
          <p:cNvSpPr txBox="1"/>
          <p:nvPr/>
        </p:nvSpPr>
        <p:spPr>
          <a:xfrm>
            <a:off x="6256866" y="311149"/>
            <a:ext cx="11870267" cy="707886"/>
          </a:xfrm>
          <a:prstGeom prst="rect">
            <a:avLst/>
          </a:prstGeom>
          <a:noFill/>
        </p:spPr>
        <p:txBody>
          <a:bodyPr wrap="square" rtlCol="0">
            <a:spAutoFit/>
          </a:bodyPr>
          <a:lstStyle/>
          <a:p>
            <a:r>
              <a:rPr lang="pl-PL" sz="4000" b="1" dirty="0">
                <a:solidFill>
                  <a:schemeClr val="bg2"/>
                </a:solidFill>
                <a:latin typeface="+mj-lt"/>
              </a:rPr>
              <a:t>Zespół Łukasiewicz – Instytut Lotnictwa</a:t>
            </a:r>
            <a:endParaRPr lang="en-US" sz="4000" b="1" dirty="0">
              <a:solidFill>
                <a:schemeClr val="bg2"/>
              </a:solidFill>
              <a:latin typeface="+mj-lt"/>
            </a:endParaRPr>
          </a:p>
        </p:txBody>
      </p:sp>
    </p:spTree>
    <p:extLst>
      <p:ext uri="{BB962C8B-B14F-4D97-AF65-F5344CB8AC3E}">
        <p14:creationId xmlns:p14="http://schemas.microsoft.com/office/powerpoint/2010/main" val="1658026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a:xfrm>
            <a:off x="1464517" y="3960604"/>
            <a:ext cx="12575334" cy="5794791"/>
          </a:xfrm>
          <a:prstGeom prst="rect">
            <a:avLst/>
          </a:prstGeom>
        </p:spPr>
        <p:txBody>
          <a:bodyPr wrap="square">
            <a:spAutoFit/>
          </a:bodyPr>
          <a:lstStyle/>
          <a:p>
            <a:pPr algn="just">
              <a:lnSpc>
                <a:spcPct val="200000"/>
              </a:lnSpc>
            </a:pPr>
            <a:r>
              <a:rPr lang="pl-PL" sz="4800" dirty="0">
                <a:solidFill>
                  <a:schemeClr val="bg2"/>
                </a:solidFill>
                <a:latin typeface="+mj-lt"/>
                <a:ea typeface="Times New Roman" panose="02020603050405020304" pitchFamily="18" charset="0"/>
              </a:rPr>
              <a:t>1. Wprowadzenie</a:t>
            </a:r>
          </a:p>
          <a:p>
            <a:pPr algn="just">
              <a:lnSpc>
                <a:spcPct val="200000"/>
              </a:lnSpc>
            </a:pPr>
            <a:r>
              <a:rPr lang="pl-PL" sz="4800" dirty="0">
                <a:solidFill>
                  <a:schemeClr val="bg2"/>
                </a:solidFill>
                <a:latin typeface="+mj-lt"/>
              </a:rPr>
              <a:t>2. Ciąg startowy zredukowany</a:t>
            </a:r>
          </a:p>
          <a:p>
            <a:pPr algn="just">
              <a:lnSpc>
                <a:spcPct val="200000"/>
              </a:lnSpc>
            </a:pPr>
            <a:r>
              <a:rPr lang="pl-PL" sz="4800" dirty="0">
                <a:solidFill>
                  <a:schemeClr val="bg2"/>
                </a:solidFill>
                <a:latin typeface="+mj-lt"/>
              </a:rPr>
              <a:t>3. Optymalizacja czasu podejścia</a:t>
            </a:r>
          </a:p>
          <a:p>
            <a:pPr algn="just">
              <a:lnSpc>
                <a:spcPct val="200000"/>
              </a:lnSpc>
            </a:pPr>
            <a:r>
              <a:rPr lang="pl-PL" sz="4800" dirty="0">
                <a:solidFill>
                  <a:schemeClr val="bg2"/>
                </a:solidFill>
                <a:latin typeface="+mj-lt"/>
              </a:rPr>
              <a:t>4. Holowanie samolotów na start</a:t>
            </a:r>
          </a:p>
        </p:txBody>
      </p:sp>
      <p:sp>
        <p:nvSpPr>
          <p:cNvPr id="2" name="pole tekstowe 1">
            <a:extLst>
              <a:ext uri="{FF2B5EF4-FFF2-40B4-BE49-F238E27FC236}">
                <a16:creationId xmlns:a16="http://schemas.microsoft.com/office/drawing/2014/main" id="{2251C2CD-F46C-A060-2BE4-BAD676E8CF3C}"/>
              </a:ext>
            </a:extLst>
          </p:cNvPr>
          <p:cNvSpPr txBox="1"/>
          <p:nvPr/>
        </p:nvSpPr>
        <p:spPr>
          <a:xfrm>
            <a:off x="6767510" y="188381"/>
            <a:ext cx="10848976" cy="707886"/>
          </a:xfrm>
          <a:prstGeom prst="rect">
            <a:avLst/>
          </a:prstGeom>
          <a:noFill/>
        </p:spPr>
        <p:txBody>
          <a:bodyPr wrap="square" rtlCol="0">
            <a:spAutoFit/>
          </a:bodyPr>
          <a:lstStyle/>
          <a:p>
            <a:pPr algn="ctr"/>
            <a:r>
              <a:rPr lang="pl-PL" sz="4000" b="1" dirty="0">
                <a:solidFill>
                  <a:schemeClr val="bg2"/>
                </a:solidFill>
                <a:latin typeface="+mj-lt"/>
              </a:rPr>
              <a:t>Porządek prezentacji</a:t>
            </a:r>
            <a:endParaRPr lang="en-US" sz="4000" b="1" dirty="0">
              <a:solidFill>
                <a:schemeClr val="bg2"/>
              </a:solidFill>
              <a:latin typeface="+mj-lt"/>
            </a:endParaRPr>
          </a:p>
        </p:txBody>
      </p:sp>
    </p:spTree>
    <p:extLst>
      <p:ext uri="{BB962C8B-B14F-4D97-AF65-F5344CB8AC3E}">
        <p14:creationId xmlns:p14="http://schemas.microsoft.com/office/powerpoint/2010/main" val="1525872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C8BA120-1D91-00FF-E4F7-3FB5A3DB5A4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8467" y="892661"/>
            <a:ext cx="6887460" cy="4665072"/>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a:extLst>
              <a:ext uri="{FF2B5EF4-FFF2-40B4-BE49-F238E27FC236}">
                <a16:creationId xmlns:a16="http://schemas.microsoft.com/office/drawing/2014/main" id="{53CD442D-4503-9175-3170-57D5EAA8897F}"/>
              </a:ext>
            </a:extLst>
          </p:cNvPr>
          <p:cNvSpPr txBox="1"/>
          <p:nvPr/>
        </p:nvSpPr>
        <p:spPr>
          <a:xfrm>
            <a:off x="0" y="5528419"/>
            <a:ext cx="7484534" cy="246221"/>
          </a:xfrm>
          <a:prstGeom prst="rect">
            <a:avLst/>
          </a:prstGeom>
          <a:noFill/>
        </p:spPr>
        <p:txBody>
          <a:bodyPr wrap="square" rtlCol="0">
            <a:spAutoFit/>
          </a:bodyPr>
          <a:lstStyle/>
          <a:p>
            <a:r>
              <a:rPr lang="pl-PL" sz="1000" dirty="0">
                <a:solidFill>
                  <a:schemeClr val="bg2"/>
                </a:solidFill>
              </a:rPr>
              <a:t>SOURCE: https://www.biologicaldiversity.org/programs/climate_law_institute/transportation_and_global_warming/airplane_emissions/ </a:t>
            </a:r>
            <a:endParaRPr lang="en-US" sz="1000" dirty="0">
              <a:solidFill>
                <a:schemeClr val="bg2"/>
              </a:solidFill>
            </a:endParaRPr>
          </a:p>
        </p:txBody>
      </p:sp>
      <p:pic>
        <p:nvPicPr>
          <p:cNvPr id="1028" name="Picture 4" descr="Aircraft Deicing Products &amp; Services | World Fuel Services">
            <a:extLst>
              <a:ext uri="{FF2B5EF4-FFF2-40B4-BE49-F238E27FC236}">
                <a16:creationId xmlns:a16="http://schemas.microsoft.com/office/drawing/2014/main" id="{2157B006-ADB5-6469-087D-0C615175E1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66" y="7398103"/>
            <a:ext cx="6964071" cy="3652486"/>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418C2BAE-D950-A066-9B25-8B34D4251893}"/>
              </a:ext>
            </a:extLst>
          </p:cNvPr>
          <p:cNvSpPr txBox="1"/>
          <p:nvPr/>
        </p:nvSpPr>
        <p:spPr>
          <a:xfrm>
            <a:off x="0" y="10991961"/>
            <a:ext cx="6184119" cy="246221"/>
          </a:xfrm>
          <a:prstGeom prst="rect">
            <a:avLst/>
          </a:prstGeom>
          <a:noFill/>
        </p:spPr>
        <p:txBody>
          <a:bodyPr wrap="square" rtlCol="0">
            <a:spAutoFit/>
          </a:bodyPr>
          <a:lstStyle/>
          <a:p>
            <a:r>
              <a:rPr lang="pl-PL" sz="1000" dirty="0">
                <a:solidFill>
                  <a:schemeClr val="bg2"/>
                </a:solidFill>
              </a:rPr>
              <a:t>SOURCE: https://aviation.wfscorp.com/jet-fuel-aviation/aviation-fuel-and-service-solutions-fbos/deicing-solutionsv</a:t>
            </a:r>
            <a:endParaRPr lang="en-US" sz="1000" dirty="0">
              <a:solidFill>
                <a:schemeClr val="bg2"/>
              </a:solidFill>
            </a:endParaRPr>
          </a:p>
        </p:txBody>
      </p:sp>
      <p:sp>
        <p:nvSpPr>
          <p:cNvPr id="7" name="pole tekstowe 6">
            <a:extLst>
              <a:ext uri="{FF2B5EF4-FFF2-40B4-BE49-F238E27FC236}">
                <a16:creationId xmlns:a16="http://schemas.microsoft.com/office/drawing/2014/main" id="{CA568DA5-77E6-7510-2114-0E425D5A04DF}"/>
              </a:ext>
            </a:extLst>
          </p:cNvPr>
          <p:cNvSpPr txBox="1"/>
          <p:nvPr/>
        </p:nvSpPr>
        <p:spPr>
          <a:xfrm>
            <a:off x="6524735" y="2720326"/>
            <a:ext cx="2970857" cy="1015663"/>
          </a:xfrm>
          <a:prstGeom prst="rect">
            <a:avLst/>
          </a:prstGeom>
          <a:noFill/>
        </p:spPr>
        <p:txBody>
          <a:bodyPr wrap="square" rtlCol="0">
            <a:spAutoFit/>
          </a:bodyPr>
          <a:lstStyle/>
          <a:p>
            <a:pPr algn="ctr"/>
            <a:r>
              <a:rPr lang="pl-PL" sz="3000" dirty="0">
                <a:solidFill>
                  <a:schemeClr val="bg2"/>
                </a:solidFill>
                <a:latin typeface="+mj-lt"/>
              </a:rPr>
              <a:t>Gorące spaliny </a:t>
            </a:r>
            <a:endParaRPr lang="en-US" sz="3000" dirty="0">
              <a:solidFill>
                <a:schemeClr val="bg2"/>
              </a:solidFill>
              <a:latin typeface="+mj-lt"/>
            </a:endParaRPr>
          </a:p>
        </p:txBody>
      </p:sp>
      <p:sp>
        <p:nvSpPr>
          <p:cNvPr id="8" name="pole tekstowe 7">
            <a:extLst>
              <a:ext uri="{FF2B5EF4-FFF2-40B4-BE49-F238E27FC236}">
                <a16:creationId xmlns:a16="http://schemas.microsoft.com/office/drawing/2014/main" id="{A8A73B5F-38FD-588D-2858-B6FD9BDB44E3}"/>
              </a:ext>
            </a:extLst>
          </p:cNvPr>
          <p:cNvSpPr txBox="1"/>
          <p:nvPr/>
        </p:nvSpPr>
        <p:spPr>
          <a:xfrm>
            <a:off x="6773410" y="8716514"/>
            <a:ext cx="3095291" cy="1015663"/>
          </a:xfrm>
          <a:prstGeom prst="rect">
            <a:avLst/>
          </a:prstGeom>
          <a:noFill/>
        </p:spPr>
        <p:txBody>
          <a:bodyPr wrap="square" rtlCol="0">
            <a:spAutoFit/>
          </a:bodyPr>
          <a:lstStyle/>
          <a:p>
            <a:pPr algn="ctr"/>
            <a:r>
              <a:rPr lang="pl-PL" sz="3000" dirty="0">
                <a:solidFill>
                  <a:schemeClr val="bg2"/>
                </a:solidFill>
                <a:latin typeface="+mj-lt"/>
              </a:rPr>
              <a:t>Środki chemiczne</a:t>
            </a:r>
            <a:endParaRPr lang="en-US" sz="3000" dirty="0">
              <a:solidFill>
                <a:schemeClr val="bg2"/>
              </a:solidFill>
              <a:latin typeface="+mj-lt"/>
            </a:endParaRPr>
          </a:p>
        </p:txBody>
      </p:sp>
      <p:pic>
        <p:nvPicPr>
          <p:cNvPr id="1032" name="Picture 8" descr="Radar wzbudza strach | Dziennik Polski">
            <a:extLst>
              <a:ext uri="{FF2B5EF4-FFF2-40B4-BE49-F238E27FC236}">
                <a16:creationId xmlns:a16="http://schemas.microsoft.com/office/drawing/2014/main" id="{5E5417E5-68C4-49F7-315C-1896B1400D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41476" y="2079917"/>
            <a:ext cx="7079074" cy="5787143"/>
          </a:xfrm>
          <a:prstGeom prst="rect">
            <a:avLst/>
          </a:prstGeom>
          <a:noFill/>
          <a:extLst>
            <a:ext uri="{909E8E84-426E-40DD-AFC4-6F175D3DCCD1}">
              <a14:hiddenFill xmlns:a14="http://schemas.microsoft.com/office/drawing/2010/main">
                <a:solidFill>
                  <a:srgbClr val="FFFFFF"/>
                </a:solidFill>
              </a14:hiddenFill>
            </a:ext>
          </a:extLst>
        </p:spPr>
      </p:pic>
      <p:sp>
        <p:nvSpPr>
          <p:cNvPr id="9" name="pole tekstowe 8">
            <a:extLst>
              <a:ext uri="{FF2B5EF4-FFF2-40B4-BE49-F238E27FC236}">
                <a16:creationId xmlns:a16="http://schemas.microsoft.com/office/drawing/2014/main" id="{8003FF91-B7B2-9C23-0514-76BDF308587F}"/>
              </a:ext>
            </a:extLst>
          </p:cNvPr>
          <p:cNvSpPr txBox="1"/>
          <p:nvPr/>
        </p:nvSpPr>
        <p:spPr>
          <a:xfrm>
            <a:off x="12741476" y="7851450"/>
            <a:ext cx="3929330" cy="252528"/>
          </a:xfrm>
          <a:prstGeom prst="rect">
            <a:avLst/>
          </a:prstGeom>
          <a:noFill/>
        </p:spPr>
        <p:txBody>
          <a:bodyPr wrap="square" rtlCol="0">
            <a:spAutoFit/>
          </a:bodyPr>
          <a:lstStyle/>
          <a:p>
            <a:r>
              <a:rPr lang="pl-PL" sz="1000" dirty="0">
                <a:solidFill>
                  <a:schemeClr val="bg2"/>
                </a:solidFill>
              </a:rPr>
              <a:t>SOURCE: https://dziennikpolski24.pl/radar-wzbudza-strach/ar/3323203</a:t>
            </a:r>
            <a:endParaRPr lang="en-US" sz="1000" dirty="0">
              <a:solidFill>
                <a:schemeClr val="bg2"/>
              </a:solidFill>
            </a:endParaRPr>
          </a:p>
        </p:txBody>
      </p:sp>
      <p:sp>
        <p:nvSpPr>
          <p:cNvPr id="10" name="pole tekstowe 9">
            <a:extLst>
              <a:ext uri="{FF2B5EF4-FFF2-40B4-BE49-F238E27FC236}">
                <a16:creationId xmlns:a16="http://schemas.microsoft.com/office/drawing/2014/main" id="{8F5E2C8C-F14D-8E59-E089-B48A9A9F0DC3}"/>
              </a:ext>
            </a:extLst>
          </p:cNvPr>
          <p:cNvSpPr txBox="1"/>
          <p:nvPr/>
        </p:nvSpPr>
        <p:spPr>
          <a:xfrm>
            <a:off x="19820550" y="4343789"/>
            <a:ext cx="4295149" cy="1015663"/>
          </a:xfrm>
          <a:prstGeom prst="rect">
            <a:avLst/>
          </a:prstGeom>
          <a:noFill/>
        </p:spPr>
        <p:txBody>
          <a:bodyPr wrap="square" rtlCol="0">
            <a:spAutoFit/>
          </a:bodyPr>
          <a:lstStyle/>
          <a:p>
            <a:pPr algn="ctr"/>
            <a:r>
              <a:rPr lang="pl-PL" sz="3000" dirty="0">
                <a:solidFill>
                  <a:schemeClr val="bg2"/>
                </a:solidFill>
                <a:latin typeface="+mj-lt"/>
              </a:rPr>
              <a:t>Promieniowanie elektromagnetyczne</a:t>
            </a:r>
          </a:p>
        </p:txBody>
      </p:sp>
      <p:sp>
        <p:nvSpPr>
          <p:cNvPr id="12" name="pole tekstowe 11">
            <a:extLst>
              <a:ext uri="{FF2B5EF4-FFF2-40B4-BE49-F238E27FC236}">
                <a16:creationId xmlns:a16="http://schemas.microsoft.com/office/drawing/2014/main" id="{338BC5C9-AA79-8E4C-D7CC-7D8F6BC29AB6}"/>
              </a:ext>
            </a:extLst>
          </p:cNvPr>
          <p:cNvSpPr txBox="1"/>
          <p:nvPr/>
        </p:nvSpPr>
        <p:spPr>
          <a:xfrm>
            <a:off x="9911212" y="184775"/>
            <a:ext cx="4561576" cy="707886"/>
          </a:xfrm>
          <a:prstGeom prst="rect">
            <a:avLst/>
          </a:prstGeom>
          <a:noFill/>
        </p:spPr>
        <p:txBody>
          <a:bodyPr wrap="square" rtlCol="0">
            <a:spAutoFit/>
          </a:bodyPr>
          <a:lstStyle/>
          <a:p>
            <a:r>
              <a:rPr lang="pl-PL" sz="4000" b="1" dirty="0">
                <a:solidFill>
                  <a:schemeClr val="bg2"/>
                </a:solidFill>
                <a:latin typeface="+mj-lt"/>
              </a:rPr>
              <a:t>Wprowadzenie</a:t>
            </a:r>
            <a:endParaRPr lang="en-US" sz="4000" b="1" dirty="0">
              <a:solidFill>
                <a:schemeClr val="bg2"/>
              </a:solidFill>
              <a:latin typeface="+mj-lt"/>
            </a:endParaRPr>
          </a:p>
        </p:txBody>
      </p:sp>
      <p:sp>
        <p:nvSpPr>
          <p:cNvPr id="13" name="pole tekstowe 12">
            <a:extLst>
              <a:ext uri="{FF2B5EF4-FFF2-40B4-BE49-F238E27FC236}">
                <a16:creationId xmlns:a16="http://schemas.microsoft.com/office/drawing/2014/main" id="{9379DC8F-54D9-AC51-5C5A-63722B8D487E}"/>
              </a:ext>
            </a:extLst>
          </p:cNvPr>
          <p:cNvSpPr txBox="1"/>
          <p:nvPr/>
        </p:nvSpPr>
        <p:spPr>
          <a:xfrm>
            <a:off x="9911212" y="8286590"/>
            <a:ext cx="14364322" cy="3539430"/>
          </a:xfrm>
          <a:prstGeom prst="rect">
            <a:avLst/>
          </a:prstGeom>
          <a:noFill/>
          <a:ln>
            <a:solidFill>
              <a:schemeClr val="bg2"/>
            </a:solidFill>
          </a:ln>
        </p:spPr>
        <p:txBody>
          <a:bodyPr wrap="square" rtlCol="0">
            <a:spAutoFit/>
          </a:bodyPr>
          <a:lstStyle/>
          <a:p>
            <a:pPr algn="just"/>
            <a:r>
              <a:rPr lang="pl-PL" sz="2800" b="1" dirty="0">
                <a:solidFill>
                  <a:schemeClr val="bg2"/>
                </a:solidFill>
                <a:latin typeface="+mj-lt"/>
              </a:rPr>
              <a:t>Można wyodrębnić zakłócenia ekosystemu lotnisk jako:</a:t>
            </a:r>
          </a:p>
          <a:p>
            <a:pPr algn="just"/>
            <a:r>
              <a:rPr lang="pl-PL" sz="2800" b="1" dirty="0">
                <a:solidFill>
                  <a:schemeClr val="bg2"/>
                </a:solidFill>
                <a:latin typeface="+mj-lt"/>
              </a:rPr>
              <a:t>Naziemne: promieniowanie elektromagnetyczne (radary, radiostacje), środki chemiczne do mycia i odladzania samolotów, pasów startowych i dróg kołowania, rozlane paliwo i oleje, wzniecanie kurzu, hałas i spaliny wydzielane przez silniki przemieszczających się pojazdów.</a:t>
            </a:r>
          </a:p>
          <a:p>
            <a:pPr algn="just"/>
            <a:r>
              <a:rPr lang="pl-PL" sz="2800" b="1" dirty="0">
                <a:solidFill>
                  <a:schemeClr val="bg2"/>
                </a:solidFill>
                <a:latin typeface="+mj-lt"/>
              </a:rPr>
              <a:t>Samolotowe: olbrzymie ilości gorących spalin wydalanych z silników z dużą prędkością, kilkukrotnie większą ilość powietrza doprowadzaną do otoczenia z kanałów zewnętrznych silników z dużą prędkością.</a:t>
            </a:r>
            <a:endParaRPr lang="en-US" sz="2800" b="1" dirty="0">
              <a:solidFill>
                <a:schemeClr val="bg2"/>
              </a:solidFill>
              <a:latin typeface="+mj-lt"/>
            </a:endParaRPr>
          </a:p>
        </p:txBody>
      </p:sp>
      <p:sp>
        <p:nvSpPr>
          <p:cNvPr id="3" name="pole tekstowe 2">
            <a:extLst>
              <a:ext uri="{FF2B5EF4-FFF2-40B4-BE49-F238E27FC236}">
                <a16:creationId xmlns:a16="http://schemas.microsoft.com/office/drawing/2014/main" id="{1BAE0150-E8F4-3141-A808-B7DF785EC162}"/>
              </a:ext>
            </a:extLst>
          </p:cNvPr>
          <p:cNvSpPr txBox="1"/>
          <p:nvPr/>
        </p:nvSpPr>
        <p:spPr>
          <a:xfrm>
            <a:off x="7486056" y="4851621"/>
            <a:ext cx="4765291" cy="2554545"/>
          </a:xfrm>
          <a:prstGeom prst="rect">
            <a:avLst/>
          </a:prstGeom>
          <a:noFill/>
          <a:ln>
            <a:solidFill>
              <a:schemeClr val="bg2"/>
            </a:solidFill>
          </a:ln>
        </p:spPr>
        <p:txBody>
          <a:bodyPr wrap="square" rtlCol="0">
            <a:spAutoFit/>
          </a:bodyPr>
          <a:lstStyle/>
          <a:p>
            <a:pPr algn="ctr"/>
            <a:r>
              <a:rPr lang="pl-PL" sz="4000" b="1" dirty="0">
                <a:solidFill>
                  <a:schemeClr val="bg2"/>
                </a:solidFill>
              </a:rPr>
              <a:t>Źródła zanieczyszczeń związanych z działalnością lotnictwa</a:t>
            </a:r>
            <a:endParaRPr lang="en-US" sz="4000" b="1" dirty="0">
              <a:solidFill>
                <a:schemeClr val="bg2"/>
              </a:solidFill>
            </a:endParaRPr>
          </a:p>
        </p:txBody>
      </p:sp>
    </p:spTree>
    <p:extLst>
      <p:ext uri="{BB962C8B-B14F-4D97-AF65-F5344CB8AC3E}">
        <p14:creationId xmlns:p14="http://schemas.microsoft.com/office/powerpoint/2010/main" val="132502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BA94CB58-D12E-A021-F907-21C990D99569}"/>
              </a:ext>
            </a:extLst>
          </p:cNvPr>
          <p:cNvSpPr txBox="1"/>
          <p:nvPr/>
        </p:nvSpPr>
        <p:spPr>
          <a:xfrm>
            <a:off x="4740574" y="171455"/>
            <a:ext cx="14902849" cy="707886"/>
          </a:xfrm>
          <a:prstGeom prst="rect">
            <a:avLst/>
          </a:prstGeom>
          <a:noFill/>
        </p:spPr>
        <p:txBody>
          <a:bodyPr wrap="square" rtlCol="0">
            <a:spAutoFit/>
          </a:bodyPr>
          <a:lstStyle/>
          <a:p>
            <a:r>
              <a:rPr lang="pl-PL" sz="4000" b="1" dirty="0">
                <a:solidFill>
                  <a:schemeClr val="bg2"/>
                </a:solidFill>
                <a:latin typeface="+mj-lt"/>
              </a:rPr>
              <a:t>Cykl LTO wg. ICAO - standard szacowania emisji</a:t>
            </a:r>
            <a:endParaRPr lang="en-US" sz="4000" b="1" dirty="0">
              <a:solidFill>
                <a:schemeClr val="bg2"/>
              </a:solidFill>
              <a:latin typeface="+mj-lt"/>
            </a:endParaRPr>
          </a:p>
        </p:txBody>
      </p:sp>
      <p:grpSp>
        <p:nvGrpSpPr>
          <p:cNvPr id="18" name="Grupa 17">
            <a:extLst>
              <a:ext uri="{FF2B5EF4-FFF2-40B4-BE49-F238E27FC236}">
                <a16:creationId xmlns:a16="http://schemas.microsoft.com/office/drawing/2014/main" id="{6AA1DD2B-18DC-6F1E-5FBE-D9614E2F4FFD}"/>
              </a:ext>
            </a:extLst>
          </p:cNvPr>
          <p:cNvGrpSpPr/>
          <p:nvPr/>
        </p:nvGrpSpPr>
        <p:grpSpPr>
          <a:xfrm>
            <a:off x="184630" y="1387291"/>
            <a:ext cx="15400376" cy="7584181"/>
            <a:chOff x="184630" y="1387291"/>
            <a:chExt cx="15400376" cy="7584181"/>
          </a:xfrm>
        </p:grpSpPr>
        <p:pic>
          <p:nvPicPr>
            <p:cNvPr id="2050" name="Picture 2" descr="AeroEngineS | Emissions">
              <a:extLst>
                <a:ext uri="{FF2B5EF4-FFF2-40B4-BE49-F238E27FC236}">
                  <a16:creationId xmlns:a16="http://schemas.microsoft.com/office/drawing/2014/main" id="{74CDD16D-36EF-C3FE-FFD1-28FB0CA0B9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02" y="1387291"/>
              <a:ext cx="14744401" cy="7584181"/>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a:extLst>
                <a:ext uri="{FF2B5EF4-FFF2-40B4-BE49-F238E27FC236}">
                  <a16:creationId xmlns:a16="http://schemas.microsoft.com/office/drawing/2014/main" id="{94BA1DA4-5C8E-9C08-8D46-215D79A5E799}"/>
                </a:ext>
              </a:extLst>
            </p:cNvPr>
            <p:cNvSpPr txBox="1"/>
            <p:nvPr/>
          </p:nvSpPr>
          <p:spPr>
            <a:xfrm>
              <a:off x="488578" y="8469841"/>
              <a:ext cx="6184119" cy="246221"/>
            </a:xfrm>
            <a:prstGeom prst="rect">
              <a:avLst/>
            </a:prstGeom>
            <a:noFill/>
          </p:spPr>
          <p:txBody>
            <a:bodyPr wrap="square" rtlCol="0">
              <a:spAutoFit/>
            </a:bodyPr>
            <a:lstStyle/>
            <a:p>
              <a:r>
                <a:rPr lang="pl-PL" sz="1000" dirty="0">
                  <a:solidFill>
                    <a:schemeClr val="bg2"/>
                  </a:solidFill>
                </a:rPr>
                <a:t>SOURCE: http://aes.propulsion.gr/emissions.html</a:t>
              </a:r>
              <a:endParaRPr lang="en-US" sz="1000" dirty="0">
                <a:solidFill>
                  <a:schemeClr val="bg2"/>
                </a:solidFill>
              </a:endParaRPr>
            </a:p>
          </p:txBody>
        </p:sp>
        <p:sp>
          <p:nvSpPr>
            <p:cNvPr id="10" name="pole tekstowe 9">
              <a:extLst>
                <a:ext uri="{FF2B5EF4-FFF2-40B4-BE49-F238E27FC236}">
                  <a16:creationId xmlns:a16="http://schemas.microsoft.com/office/drawing/2014/main" id="{1F242B73-3C88-058B-9722-2BC5F6FB0E9A}"/>
                </a:ext>
              </a:extLst>
            </p:cNvPr>
            <p:cNvSpPr txBox="1"/>
            <p:nvPr/>
          </p:nvSpPr>
          <p:spPr>
            <a:xfrm>
              <a:off x="12568242" y="1807299"/>
              <a:ext cx="2262586" cy="553998"/>
            </a:xfrm>
            <a:prstGeom prst="rect">
              <a:avLst/>
            </a:prstGeom>
            <a:solidFill>
              <a:schemeClr val="tx2"/>
            </a:solidFill>
          </p:spPr>
          <p:txBody>
            <a:bodyPr wrap="square" rtlCol="0">
              <a:spAutoFit/>
            </a:bodyPr>
            <a:lstStyle/>
            <a:p>
              <a:r>
                <a:rPr lang="pl-PL" sz="3000" dirty="0">
                  <a:solidFill>
                    <a:schemeClr val="bg2"/>
                  </a:solidFill>
                  <a:latin typeface="+mj-lt"/>
                </a:rPr>
                <a:t>Lądowanie</a:t>
              </a:r>
              <a:endParaRPr lang="en-US" sz="3000" dirty="0">
                <a:solidFill>
                  <a:schemeClr val="bg2"/>
                </a:solidFill>
                <a:latin typeface="+mj-lt"/>
              </a:endParaRPr>
            </a:p>
          </p:txBody>
        </p:sp>
        <p:sp>
          <p:nvSpPr>
            <p:cNvPr id="11" name="pole tekstowe 10">
              <a:extLst>
                <a:ext uri="{FF2B5EF4-FFF2-40B4-BE49-F238E27FC236}">
                  <a16:creationId xmlns:a16="http://schemas.microsoft.com/office/drawing/2014/main" id="{E13D96CC-ECAE-5093-0AD0-BF3DEB85B8A4}"/>
                </a:ext>
              </a:extLst>
            </p:cNvPr>
            <p:cNvSpPr txBox="1"/>
            <p:nvPr/>
          </p:nvSpPr>
          <p:spPr>
            <a:xfrm>
              <a:off x="12568241" y="2361297"/>
              <a:ext cx="2113915" cy="553998"/>
            </a:xfrm>
            <a:prstGeom prst="rect">
              <a:avLst/>
            </a:prstGeom>
            <a:solidFill>
              <a:schemeClr val="tx2"/>
            </a:solidFill>
          </p:spPr>
          <p:txBody>
            <a:bodyPr wrap="square" rtlCol="0">
              <a:spAutoFit/>
            </a:bodyPr>
            <a:lstStyle/>
            <a:p>
              <a:r>
                <a:rPr lang="pl-PL" sz="3000" dirty="0">
                  <a:solidFill>
                    <a:schemeClr val="bg2"/>
                  </a:solidFill>
                  <a:latin typeface="+mj-lt"/>
                </a:rPr>
                <a:t>Start</a:t>
              </a:r>
              <a:endParaRPr lang="en-US" sz="3000" dirty="0">
                <a:solidFill>
                  <a:schemeClr val="bg2"/>
                </a:solidFill>
                <a:latin typeface="+mj-lt"/>
              </a:endParaRPr>
            </a:p>
          </p:txBody>
        </p:sp>
        <p:sp>
          <p:nvSpPr>
            <p:cNvPr id="12" name="pole tekstowe 11">
              <a:extLst>
                <a:ext uri="{FF2B5EF4-FFF2-40B4-BE49-F238E27FC236}">
                  <a16:creationId xmlns:a16="http://schemas.microsoft.com/office/drawing/2014/main" id="{5342C4E7-2AA1-EB84-D8BA-063F26758B71}"/>
                </a:ext>
              </a:extLst>
            </p:cNvPr>
            <p:cNvSpPr txBox="1"/>
            <p:nvPr/>
          </p:nvSpPr>
          <p:spPr>
            <a:xfrm>
              <a:off x="7104404" y="4397251"/>
              <a:ext cx="2113915" cy="646331"/>
            </a:xfrm>
            <a:prstGeom prst="rect">
              <a:avLst/>
            </a:prstGeom>
            <a:solidFill>
              <a:schemeClr val="tx2"/>
            </a:solidFill>
          </p:spPr>
          <p:txBody>
            <a:bodyPr wrap="square" rtlCol="0">
              <a:spAutoFit/>
            </a:bodyPr>
            <a:lstStyle/>
            <a:p>
              <a:r>
                <a:rPr lang="pl-PL" sz="3600" dirty="0">
                  <a:solidFill>
                    <a:srgbClr val="C22529"/>
                  </a:solidFill>
                  <a:latin typeface="+mj-lt"/>
                </a:rPr>
                <a:t>Start</a:t>
              </a:r>
              <a:endParaRPr lang="en-US" sz="3600" dirty="0">
                <a:solidFill>
                  <a:srgbClr val="C22529"/>
                </a:solidFill>
                <a:latin typeface="+mj-lt"/>
              </a:endParaRPr>
            </a:p>
          </p:txBody>
        </p:sp>
        <p:sp>
          <p:nvSpPr>
            <p:cNvPr id="13" name="pole tekstowe 12">
              <a:extLst>
                <a:ext uri="{FF2B5EF4-FFF2-40B4-BE49-F238E27FC236}">
                  <a16:creationId xmlns:a16="http://schemas.microsoft.com/office/drawing/2014/main" id="{2C4AC2F2-9254-8D13-F654-757748F5EFD0}"/>
                </a:ext>
              </a:extLst>
            </p:cNvPr>
            <p:cNvSpPr txBox="1"/>
            <p:nvPr/>
          </p:nvSpPr>
          <p:spPr>
            <a:xfrm>
              <a:off x="6047446" y="2361297"/>
              <a:ext cx="2113915" cy="553998"/>
            </a:xfrm>
            <a:prstGeom prst="rect">
              <a:avLst/>
            </a:prstGeom>
            <a:solidFill>
              <a:schemeClr val="tx2"/>
            </a:solidFill>
          </p:spPr>
          <p:txBody>
            <a:bodyPr wrap="square" rtlCol="0">
              <a:spAutoFit/>
            </a:bodyPr>
            <a:lstStyle/>
            <a:p>
              <a:r>
                <a:rPr lang="pl-PL" sz="3000" dirty="0">
                  <a:solidFill>
                    <a:schemeClr val="bg2"/>
                  </a:solidFill>
                  <a:latin typeface="+mj-lt"/>
                </a:rPr>
                <a:t>3000 ft</a:t>
              </a:r>
              <a:endParaRPr lang="en-US" sz="3000" dirty="0">
                <a:solidFill>
                  <a:schemeClr val="bg2"/>
                </a:solidFill>
                <a:latin typeface="+mj-lt"/>
              </a:endParaRPr>
            </a:p>
          </p:txBody>
        </p:sp>
        <p:sp>
          <p:nvSpPr>
            <p:cNvPr id="14" name="pole tekstowe 13">
              <a:extLst>
                <a:ext uri="{FF2B5EF4-FFF2-40B4-BE49-F238E27FC236}">
                  <a16:creationId xmlns:a16="http://schemas.microsoft.com/office/drawing/2014/main" id="{FFA36E22-703C-EAF2-673C-BA74DC27CEF2}"/>
                </a:ext>
              </a:extLst>
            </p:cNvPr>
            <p:cNvSpPr txBox="1"/>
            <p:nvPr/>
          </p:nvSpPr>
          <p:spPr>
            <a:xfrm>
              <a:off x="2685129" y="3399604"/>
              <a:ext cx="3005925" cy="646331"/>
            </a:xfrm>
            <a:prstGeom prst="rect">
              <a:avLst/>
            </a:prstGeom>
            <a:solidFill>
              <a:schemeClr val="tx2"/>
            </a:solidFill>
          </p:spPr>
          <p:txBody>
            <a:bodyPr wrap="square" rtlCol="0">
              <a:spAutoFit/>
            </a:bodyPr>
            <a:lstStyle/>
            <a:p>
              <a:r>
                <a:rPr lang="pl-PL" sz="3600" dirty="0">
                  <a:solidFill>
                    <a:srgbClr val="F37B7D"/>
                  </a:solidFill>
                  <a:latin typeface="+mj-lt"/>
                </a:rPr>
                <a:t>Wznoszenie</a:t>
              </a:r>
              <a:endParaRPr lang="en-US" sz="3600" dirty="0">
                <a:solidFill>
                  <a:srgbClr val="F37B7D"/>
                </a:solidFill>
                <a:latin typeface="+mj-lt"/>
              </a:endParaRPr>
            </a:p>
          </p:txBody>
        </p:sp>
        <p:sp>
          <p:nvSpPr>
            <p:cNvPr id="15" name="pole tekstowe 14">
              <a:extLst>
                <a:ext uri="{FF2B5EF4-FFF2-40B4-BE49-F238E27FC236}">
                  <a16:creationId xmlns:a16="http://schemas.microsoft.com/office/drawing/2014/main" id="{57A3DA93-3539-0B03-7C59-E364D3AE9653}"/>
                </a:ext>
              </a:extLst>
            </p:cNvPr>
            <p:cNvSpPr txBox="1"/>
            <p:nvPr/>
          </p:nvSpPr>
          <p:spPr>
            <a:xfrm>
              <a:off x="184630" y="3907554"/>
              <a:ext cx="5204078" cy="646331"/>
            </a:xfrm>
            <a:prstGeom prst="rect">
              <a:avLst/>
            </a:prstGeom>
            <a:solidFill>
              <a:srgbClr val="FFFFFF"/>
            </a:solidFill>
          </p:spPr>
          <p:txBody>
            <a:bodyPr wrap="square" rtlCol="0">
              <a:spAutoFit/>
            </a:bodyPr>
            <a:lstStyle/>
            <a:p>
              <a:r>
                <a:rPr lang="pl-PL" sz="3600" dirty="0">
                  <a:solidFill>
                    <a:srgbClr val="7BA0D5"/>
                  </a:solidFill>
                  <a:latin typeface="+mj-lt"/>
                </a:rPr>
                <a:t>Kołowanie do bramek</a:t>
              </a:r>
              <a:endParaRPr lang="en-US" sz="3600" dirty="0">
                <a:solidFill>
                  <a:srgbClr val="7BA0D5"/>
                </a:solidFill>
                <a:latin typeface="+mj-lt"/>
              </a:endParaRPr>
            </a:p>
          </p:txBody>
        </p:sp>
        <p:sp>
          <p:nvSpPr>
            <p:cNvPr id="16" name="pole tekstowe 15">
              <a:extLst>
                <a:ext uri="{FF2B5EF4-FFF2-40B4-BE49-F238E27FC236}">
                  <a16:creationId xmlns:a16="http://schemas.microsoft.com/office/drawing/2014/main" id="{AB10DF7C-E3DE-C3A4-6805-EAE73789077C}"/>
                </a:ext>
              </a:extLst>
            </p:cNvPr>
            <p:cNvSpPr txBox="1"/>
            <p:nvPr/>
          </p:nvSpPr>
          <p:spPr>
            <a:xfrm>
              <a:off x="4188091" y="7823510"/>
              <a:ext cx="4461990" cy="646331"/>
            </a:xfrm>
            <a:prstGeom prst="rect">
              <a:avLst/>
            </a:prstGeom>
            <a:solidFill>
              <a:schemeClr val="tx2"/>
            </a:solidFill>
          </p:spPr>
          <p:txBody>
            <a:bodyPr wrap="square" rtlCol="0">
              <a:spAutoFit/>
            </a:bodyPr>
            <a:lstStyle/>
            <a:p>
              <a:r>
                <a:rPr lang="pl-PL" sz="3600" dirty="0">
                  <a:solidFill>
                    <a:srgbClr val="561315"/>
                  </a:solidFill>
                  <a:latin typeface="+mj-lt"/>
                </a:rPr>
                <a:t>Kołowanie na start</a:t>
              </a:r>
              <a:endParaRPr lang="en-US" sz="3600" dirty="0">
                <a:solidFill>
                  <a:srgbClr val="561315"/>
                </a:solidFill>
                <a:latin typeface="+mj-lt"/>
              </a:endParaRPr>
            </a:p>
          </p:txBody>
        </p:sp>
        <p:sp>
          <p:nvSpPr>
            <p:cNvPr id="17" name="pole tekstowe 16">
              <a:extLst>
                <a:ext uri="{FF2B5EF4-FFF2-40B4-BE49-F238E27FC236}">
                  <a16:creationId xmlns:a16="http://schemas.microsoft.com/office/drawing/2014/main" id="{C9EDFB60-5267-C4AB-8060-D709D4974374}"/>
                </a:ext>
              </a:extLst>
            </p:cNvPr>
            <p:cNvSpPr txBox="1"/>
            <p:nvPr/>
          </p:nvSpPr>
          <p:spPr>
            <a:xfrm>
              <a:off x="8594227" y="7055948"/>
              <a:ext cx="6990779" cy="646331"/>
            </a:xfrm>
            <a:prstGeom prst="rect">
              <a:avLst/>
            </a:prstGeom>
            <a:solidFill>
              <a:schemeClr val="tx2"/>
            </a:solidFill>
          </p:spPr>
          <p:txBody>
            <a:bodyPr wrap="square" rtlCol="0">
              <a:spAutoFit/>
            </a:bodyPr>
            <a:lstStyle/>
            <a:p>
              <a:r>
                <a:rPr lang="pl-PL" sz="3600" dirty="0">
                  <a:solidFill>
                    <a:srgbClr val="1F3D75"/>
                  </a:solidFill>
                  <a:latin typeface="+mj-lt"/>
                </a:rPr>
                <a:t>Podchodzenie do lądowania</a:t>
              </a:r>
              <a:endParaRPr lang="en-US" sz="3600" dirty="0">
                <a:solidFill>
                  <a:srgbClr val="1F3D75"/>
                </a:solidFill>
                <a:latin typeface="+mj-lt"/>
              </a:endParaRPr>
            </a:p>
          </p:txBody>
        </p:sp>
      </p:grpSp>
      <p:graphicFrame>
        <p:nvGraphicFramePr>
          <p:cNvPr id="8" name="Tabela 7"/>
          <p:cNvGraphicFramePr>
            <a:graphicFrameLocks noGrp="1"/>
          </p:cNvGraphicFramePr>
          <p:nvPr>
            <p:extLst>
              <p:ext uri="{D42A27DB-BD31-4B8C-83A1-F6EECF244321}">
                <p14:modId xmlns:p14="http://schemas.microsoft.com/office/powerpoint/2010/main" val="2729144353"/>
              </p:ext>
            </p:extLst>
          </p:nvPr>
        </p:nvGraphicFramePr>
        <p:xfrm>
          <a:off x="13379127" y="3299447"/>
          <a:ext cx="10820243" cy="2979293"/>
        </p:xfrm>
        <a:graphic>
          <a:graphicData uri="http://schemas.openxmlformats.org/drawingml/2006/table">
            <a:tbl>
              <a:tblPr firstRow="1" firstCol="1" bandRow="1"/>
              <a:tblGrid>
                <a:gridCol w="3057606">
                  <a:extLst>
                    <a:ext uri="{9D8B030D-6E8A-4147-A177-3AD203B41FA5}">
                      <a16:colId xmlns:a16="http://schemas.microsoft.com/office/drawing/2014/main" val="3220073307"/>
                    </a:ext>
                  </a:extLst>
                </a:gridCol>
                <a:gridCol w="4233864">
                  <a:extLst>
                    <a:ext uri="{9D8B030D-6E8A-4147-A177-3AD203B41FA5}">
                      <a16:colId xmlns:a16="http://schemas.microsoft.com/office/drawing/2014/main" val="3662146397"/>
                    </a:ext>
                  </a:extLst>
                </a:gridCol>
                <a:gridCol w="3528773">
                  <a:extLst>
                    <a:ext uri="{9D8B030D-6E8A-4147-A177-3AD203B41FA5}">
                      <a16:colId xmlns:a16="http://schemas.microsoft.com/office/drawing/2014/main" val="3386095123"/>
                    </a:ext>
                  </a:extLst>
                </a:gridCol>
              </a:tblGrid>
              <a:tr h="716264">
                <a:tc>
                  <a:txBody>
                    <a:bodyPr/>
                    <a:lstStyle/>
                    <a:p>
                      <a:pPr indent="635" algn="ctr">
                        <a:lnSpc>
                          <a:spcPct val="115000"/>
                        </a:lnSpc>
                        <a:spcAft>
                          <a:spcPts val="0"/>
                        </a:spcAft>
                      </a:pPr>
                      <a: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Faza lotu</a:t>
                      </a:r>
                      <a:endParaRPr lang="pl-PL" sz="28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Ciąg</a:t>
                      </a:r>
                      <a:b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br>
                      <a: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 [%]K</a:t>
                      </a:r>
                      <a:r>
                        <a:rPr lang="pl-PL" sz="2800" b="0" baseline="-2500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TO</a:t>
                      </a:r>
                      <a:endParaRPr lang="pl-PL" sz="28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Czas</a:t>
                      </a:r>
                    </a:p>
                    <a:p>
                      <a:pPr algn="ctr">
                        <a:lnSpc>
                          <a:spcPct val="115000"/>
                        </a:lnSpc>
                        <a:spcAft>
                          <a:spcPts val="0"/>
                        </a:spcAft>
                      </a:pPr>
                      <a: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[min]</a:t>
                      </a:r>
                      <a:endParaRPr lang="pl-PL" sz="28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5780870"/>
                  </a:ext>
                </a:extLst>
              </a:tr>
              <a:tr h="365129">
                <a:tc>
                  <a:txBody>
                    <a:bodyPr/>
                    <a:lstStyle/>
                    <a:p>
                      <a:pPr indent="635" algn="ctr">
                        <a:lnSpc>
                          <a:spcPct val="115000"/>
                        </a:lnSpc>
                        <a:spcAft>
                          <a:spcPts val="0"/>
                        </a:spcAft>
                      </a:pPr>
                      <a: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Start</a:t>
                      </a:r>
                      <a:endParaRPr lang="pl-PL" sz="28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2545" indent="42545" algn="ctr">
                        <a:lnSpc>
                          <a:spcPct val="115000"/>
                        </a:lnSpc>
                        <a:spcAft>
                          <a:spcPts val="0"/>
                        </a:spcAft>
                      </a:pPr>
                      <a: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100</a:t>
                      </a:r>
                      <a:endParaRPr lang="pl-PL" sz="28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2230" algn="ctr">
                        <a:lnSpc>
                          <a:spcPct val="115000"/>
                        </a:lnSpc>
                        <a:spcAft>
                          <a:spcPts val="0"/>
                        </a:spcAft>
                      </a:pPr>
                      <a: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0.7</a:t>
                      </a:r>
                      <a:endParaRPr lang="pl-PL" sz="28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8047597"/>
                  </a:ext>
                </a:extLst>
              </a:tr>
              <a:tr h="365129">
                <a:tc>
                  <a:txBody>
                    <a:bodyPr/>
                    <a:lstStyle/>
                    <a:p>
                      <a:pPr indent="635" algn="ctr">
                        <a:lnSpc>
                          <a:spcPct val="115000"/>
                        </a:lnSpc>
                        <a:spcAft>
                          <a:spcPts val="0"/>
                        </a:spcAft>
                      </a:pPr>
                      <a:r>
                        <a:rPr lang="pl-PL" sz="2800" b="0" noProof="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Wznoszenie</a:t>
                      </a:r>
                      <a:endParaRPr lang="en-US" sz="2800" b="0" noProof="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2545" indent="42545" algn="ctr">
                        <a:lnSpc>
                          <a:spcPct val="115000"/>
                        </a:lnSpc>
                        <a:spcAft>
                          <a:spcPts val="0"/>
                        </a:spcAft>
                      </a:pPr>
                      <a: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85</a:t>
                      </a:r>
                      <a:endParaRPr lang="pl-PL" sz="28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2230" algn="ctr">
                        <a:lnSpc>
                          <a:spcPct val="115000"/>
                        </a:lnSpc>
                        <a:spcAft>
                          <a:spcPts val="0"/>
                        </a:spcAft>
                      </a:pPr>
                      <a: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2.2</a:t>
                      </a:r>
                      <a:endParaRPr lang="pl-PL" sz="28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9929311"/>
                  </a:ext>
                </a:extLst>
              </a:tr>
              <a:tr h="0">
                <a:tc>
                  <a:txBody>
                    <a:bodyPr/>
                    <a:lstStyle/>
                    <a:p>
                      <a:pPr indent="635" algn="ctr">
                        <a:lnSpc>
                          <a:spcPct val="115000"/>
                        </a:lnSpc>
                        <a:spcAft>
                          <a:spcPts val="0"/>
                        </a:spcAft>
                      </a:pPr>
                      <a: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Podejście</a:t>
                      </a:r>
                      <a:endParaRPr lang="pl-PL" sz="28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2545" indent="42545" algn="ctr">
                        <a:lnSpc>
                          <a:spcPct val="115000"/>
                        </a:lnSpc>
                        <a:spcAft>
                          <a:spcPts val="0"/>
                        </a:spcAft>
                      </a:pPr>
                      <a: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30</a:t>
                      </a:r>
                      <a:endParaRPr lang="pl-PL" sz="28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2230" algn="ctr">
                        <a:lnSpc>
                          <a:spcPct val="115000"/>
                        </a:lnSpc>
                        <a:spcAft>
                          <a:spcPts val="0"/>
                        </a:spcAft>
                      </a:pPr>
                      <a: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4.0</a:t>
                      </a:r>
                      <a:endParaRPr lang="pl-PL" sz="28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1839110"/>
                  </a:ext>
                </a:extLst>
              </a:tr>
              <a:tr h="365129">
                <a:tc>
                  <a:txBody>
                    <a:bodyPr/>
                    <a:lstStyle/>
                    <a:p>
                      <a:pPr indent="635" algn="ctr">
                        <a:lnSpc>
                          <a:spcPct val="115000"/>
                        </a:lnSpc>
                        <a:spcAft>
                          <a:spcPts val="0"/>
                        </a:spcAft>
                      </a:pPr>
                      <a: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Kołowanie</a:t>
                      </a:r>
                      <a:endParaRPr lang="pl-PL" sz="28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2545" indent="42545" algn="ctr">
                        <a:lnSpc>
                          <a:spcPct val="115000"/>
                        </a:lnSpc>
                        <a:spcAft>
                          <a:spcPts val="0"/>
                        </a:spcAft>
                      </a:pPr>
                      <a: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7</a:t>
                      </a:r>
                      <a:endParaRPr lang="pl-PL" sz="28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2230" algn="ctr">
                        <a:lnSpc>
                          <a:spcPct val="115000"/>
                        </a:lnSpc>
                        <a:spcAft>
                          <a:spcPts val="0"/>
                        </a:spcAft>
                      </a:pPr>
                      <a: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26.0</a:t>
                      </a:r>
                      <a:endParaRPr lang="pl-PL" sz="28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9096429"/>
                  </a:ext>
                </a:extLst>
              </a:tr>
            </a:tbl>
          </a:graphicData>
        </a:graphic>
      </p:graphicFrame>
      <p:sp>
        <p:nvSpPr>
          <p:cNvPr id="9" name="pole tekstowe 8">
            <a:extLst>
              <a:ext uri="{FF2B5EF4-FFF2-40B4-BE49-F238E27FC236}">
                <a16:creationId xmlns:a16="http://schemas.microsoft.com/office/drawing/2014/main" id="{F12EA46C-C4E5-1DF5-04C8-C6796C109F05}"/>
              </a:ext>
            </a:extLst>
          </p:cNvPr>
          <p:cNvSpPr txBox="1"/>
          <p:nvPr/>
        </p:nvSpPr>
        <p:spPr>
          <a:xfrm>
            <a:off x="9306297" y="7794612"/>
            <a:ext cx="14744401" cy="3970318"/>
          </a:xfrm>
          <a:prstGeom prst="rect">
            <a:avLst/>
          </a:prstGeom>
          <a:noFill/>
          <a:ln>
            <a:solidFill>
              <a:schemeClr val="bg2"/>
            </a:solidFill>
          </a:ln>
        </p:spPr>
        <p:txBody>
          <a:bodyPr wrap="square" rtlCol="0">
            <a:spAutoFit/>
          </a:bodyPr>
          <a:lstStyle/>
          <a:p>
            <a:pPr algn="just"/>
            <a:r>
              <a:rPr lang="pl-PL" sz="2800" b="1" dirty="0">
                <a:solidFill>
                  <a:schemeClr val="bg2"/>
                </a:solidFill>
                <a:latin typeface="+mj-lt"/>
              </a:rPr>
              <a:t>Aby poznać wpływ pracy silników lotniczych na jakość powietrza w okolicy należy wyznaczyć ilość szkodliwych substancji emitowanych do otoczenia. Właściwym jest wyznaczanie poziomu emisji w tak zwanym cyklu startu i lądowania LTO. Parametry określające ten cykl są różne i przyjmują wielkości w zależności od tego czy silniki przeznaczone są do napędu samolotów poddźwiękowych czy  naddźwiękowych. Dla silników poddźwiękowych dodatkowo emisja </a:t>
            </a:r>
            <a:r>
              <a:rPr lang="pl-PL" sz="2800" b="1" dirty="0" err="1">
                <a:solidFill>
                  <a:schemeClr val="bg2"/>
                </a:solidFill>
                <a:effectLst/>
                <a:latin typeface="+mj-lt"/>
                <a:ea typeface="Calibri" panose="020F0502020204030204" pitchFamily="34" charset="0"/>
                <a:cs typeface="Times New Roman" panose="02020603050405020304" pitchFamily="18" charset="0"/>
              </a:rPr>
              <a:t>NO</a:t>
            </a:r>
            <a:r>
              <a:rPr lang="pl-PL" sz="2800" b="1" baseline="-25000" dirty="0" err="1">
                <a:solidFill>
                  <a:schemeClr val="bg2"/>
                </a:solidFill>
                <a:effectLst/>
                <a:latin typeface="+mj-lt"/>
                <a:ea typeface="Calibri" panose="020F0502020204030204" pitchFamily="34" charset="0"/>
                <a:cs typeface="Times New Roman" panose="02020603050405020304" pitchFamily="18" charset="0"/>
              </a:rPr>
              <a:t>x</a:t>
            </a:r>
            <a:r>
              <a:rPr lang="pl-PL" sz="2800" b="1" dirty="0">
                <a:solidFill>
                  <a:schemeClr val="bg2"/>
                </a:solidFill>
                <a:latin typeface="+mj-lt"/>
              </a:rPr>
              <a:t> obliczana jest różnie, w zależności od daty ich wyprodukowania, ciągu startowego i sprężu i to tylko dla tych z ciągiem powyżej 26.70 </a:t>
            </a:r>
            <a:r>
              <a:rPr lang="pl-PL" sz="2800" b="1" dirty="0" err="1">
                <a:solidFill>
                  <a:schemeClr val="bg2"/>
                </a:solidFill>
                <a:latin typeface="+mj-lt"/>
              </a:rPr>
              <a:t>kN</a:t>
            </a:r>
            <a:r>
              <a:rPr lang="pl-PL" sz="2800" b="1" dirty="0">
                <a:solidFill>
                  <a:schemeClr val="bg2"/>
                </a:solidFill>
                <a:latin typeface="+mj-lt"/>
              </a:rPr>
              <a:t>.</a:t>
            </a:r>
            <a:endParaRPr lang="en-US" sz="2800" b="1" dirty="0">
              <a:solidFill>
                <a:schemeClr val="bg2"/>
              </a:solidFill>
              <a:latin typeface="+mj-lt"/>
            </a:endParaRPr>
          </a:p>
        </p:txBody>
      </p:sp>
      <p:sp>
        <p:nvSpPr>
          <p:cNvPr id="4" name="pole tekstowe 3">
            <a:extLst>
              <a:ext uri="{FF2B5EF4-FFF2-40B4-BE49-F238E27FC236}">
                <a16:creationId xmlns:a16="http://schemas.microsoft.com/office/drawing/2014/main" id="{BC219D0F-8CD2-BD35-4702-E17B085D81F6}"/>
              </a:ext>
            </a:extLst>
          </p:cNvPr>
          <p:cNvSpPr txBox="1"/>
          <p:nvPr/>
        </p:nvSpPr>
        <p:spPr>
          <a:xfrm>
            <a:off x="13379127" y="2968552"/>
            <a:ext cx="6992993" cy="383158"/>
          </a:xfrm>
          <a:prstGeom prst="rect">
            <a:avLst/>
          </a:prstGeom>
          <a:noFill/>
        </p:spPr>
        <p:txBody>
          <a:bodyPr wrap="square" rtlCol="0">
            <a:spAutoFit/>
          </a:bodyPr>
          <a:lstStyle/>
          <a:p>
            <a:pPr algn="ctr"/>
            <a:r>
              <a:rPr lang="pl-PL" b="1" dirty="0">
                <a:solidFill>
                  <a:schemeClr val="bg2"/>
                </a:solidFill>
                <a:latin typeface="+mj-lt"/>
              </a:rPr>
              <a:t>Czasy trwania poszczególnych faz lotu wg ICAO LTO</a:t>
            </a:r>
            <a:endParaRPr lang="en-US" b="1" dirty="0">
              <a:solidFill>
                <a:schemeClr val="bg2"/>
              </a:solidFill>
              <a:latin typeface="+mj-lt"/>
            </a:endParaRPr>
          </a:p>
        </p:txBody>
      </p:sp>
    </p:spTree>
    <p:extLst>
      <p:ext uri="{BB962C8B-B14F-4D97-AF65-F5344CB8AC3E}">
        <p14:creationId xmlns:p14="http://schemas.microsoft.com/office/powerpoint/2010/main" val="4198740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a 6">
            <a:extLst>
              <a:ext uri="{FF2B5EF4-FFF2-40B4-BE49-F238E27FC236}">
                <a16:creationId xmlns:a16="http://schemas.microsoft.com/office/drawing/2014/main" id="{3B7CFAAD-ECED-AED1-61E2-72EE36C06AEB}"/>
              </a:ext>
            </a:extLst>
          </p:cNvPr>
          <p:cNvGrpSpPr/>
          <p:nvPr/>
        </p:nvGrpSpPr>
        <p:grpSpPr>
          <a:xfrm>
            <a:off x="184630" y="1387291"/>
            <a:ext cx="15400376" cy="7584181"/>
            <a:chOff x="184630" y="1387291"/>
            <a:chExt cx="15400376" cy="7584181"/>
          </a:xfrm>
        </p:grpSpPr>
        <p:pic>
          <p:nvPicPr>
            <p:cNvPr id="9" name="Picture 2" descr="AeroEngineS | Emissions">
              <a:extLst>
                <a:ext uri="{FF2B5EF4-FFF2-40B4-BE49-F238E27FC236}">
                  <a16:creationId xmlns:a16="http://schemas.microsoft.com/office/drawing/2014/main" id="{DEE73EA8-D6AB-D5C0-984C-5B3207DB03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02" y="1387291"/>
              <a:ext cx="14744401" cy="7584181"/>
            </a:xfrm>
            <a:prstGeom prst="rect">
              <a:avLst/>
            </a:prstGeom>
            <a:noFill/>
            <a:extLst>
              <a:ext uri="{909E8E84-426E-40DD-AFC4-6F175D3DCCD1}">
                <a14:hiddenFill xmlns:a14="http://schemas.microsoft.com/office/drawing/2010/main">
                  <a:solidFill>
                    <a:srgbClr val="FFFFFF"/>
                  </a:solidFill>
                </a14:hiddenFill>
              </a:ext>
            </a:extLst>
          </p:spPr>
        </p:pic>
        <p:sp>
          <p:nvSpPr>
            <p:cNvPr id="19" name="pole tekstowe 18">
              <a:extLst>
                <a:ext uri="{FF2B5EF4-FFF2-40B4-BE49-F238E27FC236}">
                  <a16:creationId xmlns:a16="http://schemas.microsoft.com/office/drawing/2014/main" id="{7D8F63E2-B1C5-D4C7-2C37-E5A8D4699F81}"/>
                </a:ext>
              </a:extLst>
            </p:cNvPr>
            <p:cNvSpPr txBox="1"/>
            <p:nvPr/>
          </p:nvSpPr>
          <p:spPr>
            <a:xfrm>
              <a:off x="488578" y="8469841"/>
              <a:ext cx="6184119" cy="246221"/>
            </a:xfrm>
            <a:prstGeom prst="rect">
              <a:avLst/>
            </a:prstGeom>
            <a:noFill/>
          </p:spPr>
          <p:txBody>
            <a:bodyPr wrap="square" rtlCol="0">
              <a:spAutoFit/>
            </a:bodyPr>
            <a:lstStyle/>
            <a:p>
              <a:r>
                <a:rPr lang="pl-PL" sz="1000" dirty="0">
                  <a:solidFill>
                    <a:schemeClr val="bg2"/>
                  </a:solidFill>
                </a:rPr>
                <a:t>SOURCE: http://aes.propulsion.gr/emissions.html</a:t>
              </a:r>
              <a:endParaRPr lang="en-US" sz="1000" dirty="0">
                <a:solidFill>
                  <a:schemeClr val="bg2"/>
                </a:solidFill>
              </a:endParaRPr>
            </a:p>
          </p:txBody>
        </p:sp>
        <p:sp>
          <p:nvSpPr>
            <p:cNvPr id="20" name="pole tekstowe 19">
              <a:extLst>
                <a:ext uri="{FF2B5EF4-FFF2-40B4-BE49-F238E27FC236}">
                  <a16:creationId xmlns:a16="http://schemas.microsoft.com/office/drawing/2014/main" id="{C5E3E487-997A-AE66-3653-E298A44CBBB0}"/>
                </a:ext>
              </a:extLst>
            </p:cNvPr>
            <p:cNvSpPr txBox="1"/>
            <p:nvPr/>
          </p:nvSpPr>
          <p:spPr>
            <a:xfrm>
              <a:off x="12568242" y="1807299"/>
              <a:ext cx="2262586" cy="553998"/>
            </a:xfrm>
            <a:prstGeom prst="rect">
              <a:avLst/>
            </a:prstGeom>
            <a:solidFill>
              <a:schemeClr val="tx2"/>
            </a:solidFill>
          </p:spPr>
          <p:txBody>
            <a:bodyPr wrap="square" rtlCol="0">
              <a:spAutoFit/>
            </a:bodyPr>
            <a:lstStyle/>
            <a:p>
              <a:r>
                <a:rPr lang="pl-PL" sz="3000" dirty="0">
                  <a:solidFill>
                    <a:schemeClr val="bg2"/>
                  </a:solidFill>
                  <a:latin typeface="+mj-lt"/>
                </a:rPr>
                <a:t>Lądowanie</a:t>
              </a:r>
              <a:endParaRPr lang="en-US" sz="3000" dirty="0">
                <a:solidFill>
                  <a:schemeClr val="bg2"/>
                </a:solidFill>
                <a:latin typeface="+mj-lt"/>
              </a:endParaRPr>
            </a:p>
          </p:txBody>
        </p:sp>
        <p:sp>
          <p:nvSpPr>
            <p:cNvPr id="21" name="pole tekstowe 20">
              <a:extLst>
                <a:ext uri="{FF2B5EF4-FFF2-40B4-BE49-F238E27FC236}">
                  <a16:creationId xmlns:a16="http://schemas.microsoft.com/office/drawing/2014/main" id="{84E5990A-1BDC-26C7-B3E7-59CC321B52F5}"/>
                </a:ext>
              </a:extLst>
            </p:cNvPr>
            <p:cNvSpPr txBox="1"/>
            <p:nvPr/>
          </p:nvSpPr>
          <p:spPr>
            <a:xfrm>
              <a:off x="12568241" y="2361297"/>
              <a:ext cx="2113915" cy="553998"/>
            </a:xfrm>
            <a:prstGeom prst="rect">
              <a:avLst/>
            </a:prstGeom>
            <a:solidFill>
              <a:schemeClr val="tx2"/>
            </a:solidFill>
          </p:spPr>
          <p:txBody>
            <a:bodyPr wrap="square" rtlCol="0">
              <a:spAutoFit/>
            </a:bodyPr>
            <a:lstStyle/>
            <a:p>
              <a:r>
                <a:rPr lang="pl-PL" sz="3000" dirty="0">
                  <a:solidFill>
                    <a:schemeClr val="bg2"/>
                  </a:solidFill>
                  <a:latin typeface="+mj-lt"/>
                </a:rPr>
                <a:t>Start</a:t>
              </a:r>
              <a:endParaRPr lang="en-US" sz="3000" dirty="0">
                <a:solidFill>
                  <a:schemeClr val="bg2"/>
                </a:solidFill>
                <a:latin typeface="+mj-lt"/>
              </a:endParaRPr>
            </a:p>
          </p:txBody>
        </p:sp>
        <p:sp>
          <p:nvSpPr>
            <p:cNvPr id="22" name="pole tekstowe 21">
              <a:extLst>
                <a:ext uri="{FF2B5EF4-FFF2-40B4-BE49-F238E27FC236}">
                  <a16:creationId xmlns:a16="http://schemas.microsoft.com/office/drawing/2014/main" id="{2E08E4B2-E937-88BD-6032-CE478DFC006E}"/>
                </a:ext>
              </a:extLst>
            </p:cNvPr>
            <p:cNvSpPr txBox="1"/>
            <p:nvPr/>
          </p:nvSpPr>
          <p:spPr>
            <a:xfrm>
              <a:off x="7104404" y="4397251"/>
              <a:ext cx="2113915" cy="646331"/>
            </a:xfrm>
            <a:prstGeom prst="rect">
              <a:avLst/>
            </a:prstGeom>
            <a:solidFill>
              <a:schemeClr val="tx2"/>
            </a:solidFill>
          </p:spPr>
          <p:txBody>
            <a:bodyPr wrap="square" rtlCol="0">
              <a:spAutoFit/>
            </a:bodyPr>
            <a:lstStyle/>
            <a:p>
              <a:r>
                <a:rPr lang="pl-PL" sz="3600" dirty="0">
                  <a:solidFill>
                    <a:srgbClr val="C22529"/>
                  </a:solidFill>
                  <a:latin typeface="+mj-lt"/>
                </a:rPr>
                <a:t>Start</a:t>
              </a:r>
              <a:endParaRPr lang="en-US" sz="3600" dirty="0">
                <a:solidFill>
                  <a:srgbClr val="C22529"/>
                </a:solidFill>
                <a:latin typeface="+mj-lt"/>
              </a:endParaRPr>
            </a:p>
          </p:txBody>
        </p:sp>
        <p:sp>
          <p:nvSpPr>
            <p:cNvPr id="23" name="pole tekstowe 22">
              <a:extLst>
                <a:ext uri="{FF2B5EF4-FFF2-40B4-BE49-F238E27FC236}">
                  <a16:creationId xmlns:a16="http://schemas.microsoft.com/office/drawing/2014/main" id="{B6767157-366C-6029-3FC5-C3366844602C}"/>
                </a:ext>
              </a:extLst>
            </p:cNvPr>
            <p:cNvSpPr txBox="1"/>
            <p:nvPr/>
          </p:nvSpPr>
          <p:spPr>
            <a:xfrm>
              <a:off x="6047446" y="2361297"/>
              <a:ext cx="2113915" cy="553998"/>
            </a:xfrm>
            <a:prstGeom prst="rect">
              <a:avLst/>
            </a:prstGeom>
            <a:solidFill>
              <a:schemeClr val="tx2"/>
            </a:solidFill>
          </p:spPr>
          <p:txBody>
            <a:bodyPr wrap="square" rtlCol="0">
              <a:spAutoFit/>
            </a:bodyPr>
            <a:lstStyle/>
            <a:p>
              <a:r>
                <a:rPr lang="pl-PL" sz="3000" dirty="0">
                  <a:solidFill>
                    <a:schemeClr val="bg2"/>
                  </a:solidFill>
                  <a:latin typeface="+mj-lt"/>
                </a:rPr>
                <a:t>3000 ft</a:t>
              </a:r>
              <a:endParaRPr lang="en-US" sz="3000" dirty="0">
                <a:solidFill>
                  <a:schemeClr val="bg2"/>
                </a:solidFill>
                <a:latin typeface="+mj-lt"/>
              </a:endParaRPr>
            </a:p>
          </p:txBody>
        </p:sp>
        <p:sp>
          <p:nvSpPr>
            <p:cNvPr id="24" name="pole tekstowe 23">
              <a:extLst>
                <a:ext uri="{FF2B5EF4-FFF2-40B4-BE49-F238E27FC236}">
                  <a16:creationId xmlns:a16="http://schemas.microsoft.com/office/drawing/2014/main" id="{4395AAF2-D083-6149-6D11-663EA06005DC}"/>
                </a:ext>
              </a:extLst>
            </p:cNvPr>
            <p:cNvSpPr txBox="1"/>
            <p:nvPr/>
          </p:nvSpPr>
          <p:spPr>
            <a:xfrm>
              <a:off x="2685129" y="3399604"/>
              <a:ext cx="3005925" cy="646331"/>
            </a:xfrm>
            <a:prstGeom prst="rect">
              <a:avLst/>
            </a:prstGeom>
            <a:solidFill>
              <a:schemeClr val="tx2"/>
            </a:solidFill>
          </p:spPr>
          <p:txBody>
            <a:bodyPr wrap="square" rtlCol="0">
              <a:spAutoFit/>
            </a:bodyPr>
            <a:lstStyle/>
            <a:p>
              <a:r>
                <a:rPr lang="pl-PL" sz="3600" dirty="0">
                  <a:solidFill>
                    <a:srgbClr val="F37B7D"/>
                  </a:solidFill>
                  <a:latin typeface="+mj-lt"/>
                </a:rPr>
                <a:t>Wznoszenie</a:t>
              </a:r>
              <a:endParaRPr lang="en-US" sz="3600" dirty="0">
                <a:solidFill>
                  <a:srgbClr val="F37B7D"/>
                </a:solidFill>
                <a:latin typeface="+mj-lt"/>
              </a:endParaRPr>
            </a:p>
          </p:txBody>
        </p:sp>
        <p:sp>
          <p:nvSpPr>
            <p:cNvPr id="25" name="pole tekstowe 24">
              <a:extLst>
                <a:ext uri="{FF2B5EF4-FFF2-40B4-BE49-F238E27FC236}">
                  <a16:creationId xmlns:a16="http://schemas.microsoft.com/office/drawing/2014/main" id="{D2383333-9AC8-3CB9-A467-CD2EE01FEA17}"/>
                </a:ext>
              </a:extLst>
            </p:cNvPr>
            <p:cNvSpPr txBox="1"/>
            <p:nvPr/>
          </p:nvSpPr>
          <p:spPr>
            <a:xfrm>
              <a:off x="184630" y="3907554"/>
              <a:ext cx="5204078" cy="646331"/>
            </a:xfrm>
            <a:prstGeom prst="rect">
              <a:avLst/>
            </a:prstGeom>
            <a:solidFill>
              <a:srgbClr val="FFFFFF"/>
            </a:solidFill>
          </p:spPr>
          <p:txBody>
            <a:bodyPr wrap="square" rtlCol="0">
              <a:spAutoFit/>
            </a:bodyPr>
            <a:lstStyle/>
            <a:p>
              <a:r>
                <a:rPr lang="pl-PL" sz="3600" dirty="0">
                  <a:solidFill>
                    <a:srgbClr val="7BA0D5"/>
                  </a:solidFill>
                  <a:latin typeface="+mj-lt"/>
                </a:rPr>
                <a:t>Kołowanie do bramek</a:t>
              </a:r>
              <a:endParaRPr lang="en-US" sz="3600" dirty="0">
                <a:solidFill>
                  <a:srgbClr val="7BA0D5"/>
                </a:solidFill>
                <a:latin typeface="+mj-lt"/>
              </a:endParaRPr>
            </a:p>
          </p:txBody>
        </p:sp>
        <p:sp>
          <p:nvSpPr>
            <p:cNvPr id="26" name="pole tekstowe 25">
              <a:extLst>
                <a:ext uri="{FF2B5EF4-FFF2-40B4-BE49-F238E27FC236}">
                  <a16:creationId xmlns:a16="http://schemas.microsoft.com/office/drawing/2014/main" id="{CD501FB3-576A-580E-52D2-DC202B0A574B}"/>
                </a:ext>
              </a:extLst>
            </p:cNvPr>
            <p:cNvSpPr txBox="1"/>
            <p:nvPr/>
          </p:nvSpPr>
          <p:spPr>
            <a:xfrm>
              <a:off x="4188091" y="7823510"/>
              <a:ext cx="4461990" cy="646331"/>
            </a:xfrm>
            <a:prstGeom prst="rect">
              <a:avLst/>
            </a:prstGeom>
            <a:solidFill>
              <a:schemeClr val="tx2"/>
            </a:solidFill>
          </p:spPr>
          <p:txBody>
            <a:bodyPr wrap="square" rtlCol="0">
              <a:spAutoFit/>
            </a:bodyPr>
            <a:lstStyle/>
            <a:p>
              <a:r>
                <a:rPr lang="pl-PL" sz="3600" dirty="0">
                  <a:solidFill>
                    <a:srgbClr val="561315"/>
                  </a:solidFill>
                  <a:latin typeface="+mj-lt"/>
                </a:rPr>
                <a:t>Kołowanie na start</a:t>
              </a:r>
              <a:endParaRPr lang="en-US" sz="3600" dirty="0">
                <a:solidFill>
                  <a:srgbClr val="561315"/>
                </a:solidFill>
                <a:latin typeface="+mj-lt"/>
              </a:endParaRPr>
            </a:p>
          </p:txBody>
        </p:sp>
        <p:sp>
          <p:nvSpPr>
            <p:cNvPr id="27" name="pole tekstowe 26">
              <a:extLst>
                <a:ext uri="{FF2B5EF4-FFF2-40B4-BE49-F238E27FC236}">
                  <a16:creationId xmlns:a16="http://schemas.microsoft.com/office/drawing/2014/main" id="{EC9CF434-E31D-E453-8BA9-CC464F3D342F}"/>
                </a:ext>
              </a:extLst>
            </p:cNvPr>
            <p:cNvSpPr txBox="1"/>
            <p:nvPr/>
          </p:nvSpPr>
          <p:spPr>
            <a:xfrm>
              <a:off x="8594227" y="7055948"/>
              <a:ext cx="6990779" cy="646331"/>
            </a:xfrm>
            <a:prstGeom prst="rect">
              <a:avLst/>
            </a:prstGeom>
            <a:solidFill>
              <a:schemeClr val="tx2"/>
            </a:solidFill>
          </p:spPr>
          <p:txBody>
            <a:bodyPr wrap="square" rtlCol="0">
              <a:spAutoFit/>
            </a:bodyPr>
            <a:lstStyle/>
            <a:p>
              <a:r>
                <a:rPr lang="pl-PL" sz="3600" dirty="0">
                  <a:solidFill>
                    <a:srgbClr val="1F3D75"/>
                  </a:solidFill>
                  <a:latin typeface="+mj-lt"/>
                </a:rPr>
                <a:t>Podchodzenie do lądowania</a:t>
              </a:r>
              <a:endParaRPr lang="en-US" sz="3600" dirty="0">
                <a:solidFill>
                  <a:srgbClr val="1F3D75"/>
                </a:solidFill>
                <a:latin typeface="+mj-lt"/>
              </a:endParaRPr>
            </a:p>
          </p:txBody>
        </p:sp>
      </p:grpSp>
      <p:graphicFrame>
        <p:nvGraphicFramePr>
          <p:cNvPr id="8" name="Tabela 7"/>
          <p:cNvGraphicFramePr>
            <a:graphicFrameLocks noGrp="1"/>
          </p:cNvGraphicFramePr>
          <p:nvPr>
            <p:extLst>
              <p:ext uri="{D42A27DB-BD31-4B8C-83A1-F6EECF244321}">
                <p14:modId xmlns:p14="http://schemas.microsoft.com/office/powerpoint/2010/main" val="1083482627"/>
              </p:ext>
            </p:extLst>
          </p:nvPr>
        </p:nvGraphicFramePr>
        <p:xfrm>
          <a:off x="13379127" y="3299447"/>
          <a:ext cx="10820243" cy="2979293"/>
        </p:xfrm>
        <a:graphic>
          <a:graphicData uri="http://schemas.openxmlformats.org/drawingml/2006/table">
            <a:tbl>
              <a:tblPr firstRow="1" firstCol="1" bandRow="1"/>
              <a:tblGrid>
                <a:gridCol w="3057606">
                  <a:extLst>
                    <a:ext uri="{9D8B030D-6E8A-4147-A177-3AD203B41FA5}">
                      <a16:colId xmlns:a16="http://schemas.microsoft.com/office/drawing/2014/main" val="3220073307"/>
                    </a:ext>
                  </a:extLst>
                </a:gridCol>
                <a:gridCol w="4233864">
                  <a:extLst>
                    <a:ext uri="{9D8B030D-6E8A-4147-A177-3AD203B41FA5}">
                      <a16:colId xmlns:a16="http://schemas.microsoft.com/office/drawing/2014/main" val="3662146397"/>
                    </a:ext>
                  </a:extLst>
                </a:gridCol>
                <a:gridCol w="3528773">
                  <a:extLst>
                    <a:ext uri="{9D8B030D-6E8A-4147-A177-3AD203B41FA5}">
                      <a16:colId xmlns:a16="http://schemas.microsoft.com/office/drawing/2014/main" val="3386095123"/>
                    </a:ext>
                  </a:extLst>
                </a:gridCol>
              </a:tblGrid>
              <a:tr h="716264">
                <a:tc>
                  <a:txBody>
                    <a:bodyPr/>
                    <a:lstStyle/>
                    <a:p>
                      <a:pPr indent="635" algn="ctr">
                        <a:lnSpc>
                          <a:spcPct val="115000"/>
                        </a:lnSpc>
                        <a:spcAft>
                          <a:spcPts val="0"/>
                        </a:spcAft>
                      </a:pPr>
                      <a: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Faza lotu</a:t>
                      </a:r>
                      <a:endParaRPr lang="pl-PL" sz="28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Ciąg</a:t>
                      </a:r>
                      <a:b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br>
                      <a: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 [%]K</a:t>
                      </a:r>
                      <a:r>
                        <a:rPr lang="pl-PL" sz="2800" b="0" baseline="-2500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TO</a:t>
                      </a:r>
                      <a:endParaRPr lang="pl-PL" sz="28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Czas</a:t>
                      </a:r>
                    </a:p>
                    <a:p>
                      <a:pPr algn="ctr">
                        <a:lnSpc>
                          <a:spcPct val="115000"/>
                        </a:lnSpc>
                        <a:spcAft>
                          <a:spcPts val="0"/>
                        </a:spcAft>
                      </a:pPr>
                      <a: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[min]</a:t>
                      </a:r>
                      <a:endParaRPr lang="pl-PL" sz="28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5780870"/>
                  </a:ext>
                </a:extLst>
              </a:tr>
              <a:tr h="365129">
                <a:tc>
                  <a:txBody>
                    <a:bodyPr/>
                    <a:lstStyle/>
                    <a:p>
                      <a:pPr indent="635" algn="ctr">
                        <a:lnSpc>
                          <a:spcPct val="115000"/>
                        </a:lnSpc>
                        <a:spcAft>
                          <a:spcPts val="0"/>
                        </a:spcAft>
                      </a:pPr>
                      <a: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Start</a:t>
                      </a:r>
                      <a:endParaRPr lang="pl-PL" sz="28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2545" indent="42545" algn="ctr">
                        <a:lnSpc>
                          <a:spcPct val="115000"/>
                        </a:lnSpc>
                        <a:spcAft>
                          <a:spcPts val="0"/>
                        </a:spcAft>
                      </a:pPr>
                      <a: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100</a:t>
                      </a:r>
                      <a:endParaRPr lang="pl-PL" sz="28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2230" algn="ctr">
                        <a:lnSpc>
                          <a:spcPct val="115000"/>
                        </a:lnSpc>
                        <a:spcAft>
                          <a:spcPts val="0"/>
                        </a:spcAft>
                      </a:pPr>
                      <a: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0.72 </a:t>
                      </a:r>
                      <a:r>
                        <a:rPr lang="pl-PL" sz="2800" b="0" dirty="0">
                          <a:solidFill>
                            <a:srgbClr val="C00000"/>
                          </a:solidFill>
                          <a:effectLst/>
                          <a:latin typeface="Verdana" panose="020B0604030504040204" pitchFamily="34" charset="0"/>
                          <a:ea typeface="Times New Roman" panose="02020603050405020304" pitchFamily="18" charset="0"/>
                          <a:cs typeface="Times New Roman" panose="02020603050405020304" pitchFamily="18" charset="0"/>
                        </a:rPr>
                        <a:t>(+1.4%)</a:t>
                      </a:r>
                      <a:endParaRPr lang="pl-PL" sz="2800" b="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8047597"/>
                  </a:ext>
                </a:extLst>
              </a:tr>
              <a:tr h="365129">
                <a:tc>
                  <a:txBody>
                    <a:bodyPr/>
                    <a:lstStyle/>
                    <a:p>
                      <a:pPr indent="635" algn="ctr">
                        <a:lnSpc>
                          <a:spcPct val="115000"/>
                        </a:lnSpc>
                        <a:spcAft>
                          <a:spcPts val="0"/>
                        </a:spcAft>
                      </a:pPr>
                      <a:r>
                        <a:rPr lang="pl-PL" sz="2800" b="0" noProof="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Wznoszenie</a:t>
                      </a:r>
                      <a:endParaRPr lang="en-US" sz="2800" b="0" noProof="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2545" indent="42545" algn="ctr">
                        <a:lnSpc>
                          <a:spcPct val="115000"/>
                        </a:lnSpc>
                        <a:spcAft>
                          <a:spcPts val="0"/>
                        </a:spcAft>
                      </a:pPr>
                      <a: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85</a:t>
                      </a:r>
                      <a:endParaRPr lang="pl-PL" sz="28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2230" algn="ctr">
                        <a:lnSpc>
                          <a:spcPct val="115000"/>
                        </a:lnSpc>
                        <a:spcAft>
                          <a:spcPts val="0"/>
                        </a:spcAft>
                      </a:pPr>
                      <a: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1.27 </a:t>
                      </a:r>
                      <a:r>
                        <a:rPr lang="pl-PL" sz="2800" b="0" dirty="0">
                          <a:solidFill>
                            <a:schemeClr val="bg1">
                              <a:lumMod val="75000"/>
                            </a:schemeClr>
                          </a:solidFill>
                          <a:effectLst/>
                          <a:latin typeface="Verdana" panose="020B0604030504040204" pitchFamily="34" charset="0"/>
                          <a:ea typeface="Times New Roman" panose="02020603050405020304" pitchFamily="18" charset="0"/>
                          <a:cs typeface="Times New Roman" panose="02020603050405020304" pitchFamily="18" charset="0"/>
                        </a:rPr>
                        <a:t>(-42.4%)</a:t>
                      </a:r>
                      <a:endParaRPr lang="pl-PL" sz="2800" b="0"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9929311"/>
                  </a:ext>
                </a:extLst>
              </a:tr>
              <a:tr h="0">
                <a:tc>
                  <a:txBody>
                    <a:bodyPr/>
                    <a:lstStyle/>
                    <a:p>
                      <a:pPr indent="635" algn="ctr">
                        <a:lnSpc>
                          <a:spcPct val="115000"/>
                        </a:lnSpc>
                        <a:spcAft>
                          <a:spcPts val="0"/>
                        </a:spcAft>
                      </a:pPr>
                      <a: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Podejście</a:t>
                      </a:r>
                      <a:endParaRPr lang="pl-PL" sz="28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2545" indent="42545" algn="ctr">
                        <a:lnSpc>
                          <a:spcPct val="115000"/>
                        </a:lnSpc>
                        <a:spcAft>
                          <a:spcPts val="0"/>
                        </a:spcAft>
                      </a:pPr>
                      <a: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30</a:t>
                      </a:r>
                      <a:endParaRPr lang="pl-PL" sz="28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2230" algn="ctr">
                        <a:lnSpc>
                          <a:spcPct val="115000"/>
                        </a:lnSpc>
                        <a:spcAft>
                          <a:spcPts val="0"/>
                        </a:spcAft>
                      </a:pPr>
                      <a: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4.45 </a:t>
                      </a:r>
                      <a:r>
                        <a:rPr lang="pl-PL" sz="2800" b="0" dirty="0">
                          <a:solidFill>
                            <a:srgbClr val="C00000"/>
                          </a:solidFill>
                          <a:effectLst/>
                          <a:latin typeface="Verdana" panose="020B0604030504040204" pitchFamily="34" charset="0"/>
                          <a:ea typeface="Times New Roman" panose="02020603050405020304" pitchFamily="18" charset="0"/>
                          <a:cs typeface="Times New Roman" panose="02020603050405020304" pitchFamily="18" charset="0"/>
                        </a:rPr>
                        <a:t>(+11.3%)</a:t>
                      </a:r>
                      <a:endParaRPr lang="pl-PL" sz="2800" b="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1839110"/>
                  </a:ext>
                </a:extLst>
              </a:tr>
              <a:tr h="365129">
                <a:tc>
                  <a:txBody>
                    <a:bodyPr/>
                    <a:lstStyle/>
                    <a:p>
                      <a:pPr indent="635" algn="ctr">
                        <a:lnSpc>
                          <a:spcPct val="115000"/>
                        </a:lnSpc>
                        <a:spcAft>
                          <a:spcPts val="0"/>
                        </a:spcAft>
                      </a:pPr>
                      <a: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Kołowanie</a:t>
                      </a:r>
                      <a:endParaRPr lang="pl-PL" sz="28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2545" indent="42545" algn="ctr">
                        <a:lnSpc>
                          <a:spcPct val="115000"/>
                        </a:lnSpc>
                        <a:spcAft>
                          <a:spcPts val="0"/>
                        </a:spcAft>
                      </a:pPr>
                      <a: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7</a:t>
                      </a:r>
                      <a:endParaRPr lang="pl-PL" sz="28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2230" algn="ctr">
                        <a:lnSpc>
                          <a:spcPct val="115000"/>
                        </a:lnSpc>
                        <a:spcAft>
                          <a:spcPts val="0"/>
                        </a:spcAft>
                      </a:pPr>
                      <a: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19.15 </a:t>
                      </a:r>
                      <a:r>
                        <a:rPr lang="pl-PL" sz="2800" b="0" dirty="0">
                          <a:solidFill>
                            <a:schemeClr val="bg1">
                              <a:lumMod val="75000"/>
                            </a:schemeClr>
                          </a:solidFill>
                          <a:effectLst/>
                          <a:latin typeface="Verdana" panose="020B0604030504040204" pitchFamily="34" charset="0"/>
                          <a:ea typeface="Times New Roman" panose="02020603050405020304" pitchFamily="18" charset="0"/>
                          <a:cs typeface="Times New Roman" panose="02020603050405020304" pitchFamily="18" charset="0"/>
                        </a:rPr>
                        <a:t>(-26.3 %)</a:t>
                      </a:r>
                      <a:endParaRPr lang="pl-PL" sz="2800" b="0"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9096429"/>
                  </a:ext>
                </a:extLst>
              </a:tr>
            </a:tbl>
          </a:graphicData>
        </a:graphic>
      </p:graphicFrame>
      <p:sp>
        <p:nvSpPr>
          <p:cNvPr id="4" name="pole tekstowe 3">
            <a:extLst>
              <a:ext uri="{FF2B5EF4-FFF2-40B4-BE49-F238E27FC236}">
                <a16:creationId xmlns:a16="http://schemas.microsoft.com/office/drawing/2014/main" id="{5A9D58C3-E4BF-3419-E4FB-6676507428E6}"/>
              </a:ext>
            </a:extLst>
          </p:cNvPr>
          <p:cNvSpPr txBox="1"/>
          <p:nvPr/>
        </p:nvSpPr>
        <p:spPr>
          <a:xfrm>
            <a:off x="13061815" y="2949309"/>
            <a:ext cx="9703961" cy="369332"/>
          </a:xfrm>
          <a:prstGeom prst="rect">
            <a:avLst/>
          </a:prstGeom>
          <a:noFill/>
        </p:spPr>
        <p:txBody>
          <a:bodyPr wrap="square" rtlCol="0">
            <a:spAutoFit/>
          </a:bodyPr>
          <a:lstStyle/>
          <a:p>
            <a:pPr algn="ctr"/>
            <a:r>
              <a:rPr lang="pl-PL" b="1" dirty="0">
                <a:solidFill>
                  <a:schemeClr val="bg2"/>
                </a:solidFill>
                <a:latin typeface="+mj-lt"/>
              </a:rPr>
              <a:t>Czasy trwania poszczególnych faz lotu wg metody Łukasiewicz - ILOT</a:t>
            </a:r>
            <a:endParaRPr lang="en-US" b="1" dirty="0">
              <a:solidFill>
                <a:schemeClr val="bg2"/>
              </a:solidFill>
              <a:latin typeface="+mj-lt"/>
            </a:endParaRPr>
          </a:p>
        </p:txBody>
      </p:sp>
      <p:graphicFrame>
        <p:nvGraphicFramePr>
          <p:cNvPr id="5" name="Tabela 4">
            <a:extLst>
              <a:ext uri="{FF2B5EF4-FFF2-40B4-BE49-F238E27FC236}">
                <a16:creationId xmlns:a16="http://schemas.microsoft.com/office/drawing/2014/main" id="{07017739-871D-63C1-FD16-A8371043C396}"/>
              </a:ext>
            </a:extLst>
          </p:cNvPr>
          <p:cNvGraphicFramePr>
            <a:graphicFrameLocks noGrp="1"/>
          </p:cNvGraphicFramePr>
          <p:nvPr>
            <p:extLst>
              <p:ext uri="{D42A27DB-BD31-4B8C-83A1-F6EECF244321}">
                <p14:modId xmlns:p14="http://schemas.microsoft.com/office/powerpoint/2010/main" val="68919905"/>
              </p:ext>
            </p:extLst>
          </p:nvPr>
        </p:nvGraphicFramePr>
        <p:xfrm>
          <a:off x="2924175" y="9408832"/>
          <a:ext cx="16770421" cy="2970905"/>
        </p:xfrm>
        <a:graphic>
          <a:graphicData uri="http://schemas.openxmlformats.org/drawingml/2006/table">
            <a:tbl>
              <a:tblPr firstRow="1" firstCol="1" bandRow="1"/>
              <a:tblGrid>
                <a:gridCol w="4996070">
                  <a:extLst>
                    <a:ext uri="{9D8B030D-6E8A-4147-A177-3AD203B41FA5}">
                      <a16:colId xmlns:a16="http://schemas.microsoft.com/office/drawing/2014/main" val="3295363479"/>
                    </a:ext>
                  </a:extLst>
                </a:gridCol>
                <a:gridCol w="2964497">
                  <a:extLst>
                    <a:ext uri="{9D8B030D-6E8A-4147-A177-3AD203B41FA5}">
                      <a16:colId xmlns:a16="http://schemas.microsoft.com/office/drawing/2014/main" val="2687270164"/>
                    </a:ext>
                  </a:extLst>
                </a:gridCol>
                <a:gridCol w="2721610">
                  <a:extLst>
                    <a:ext uri="{9D8B030D-6E8A-4147-A177-3AD203B41FA5}">
                      <a16:colId xmlns:a16="http://schemas.microsoft.com/office/drawing/2014/main" val="1994121219"/>
                    </a:ext>
                  </a:extLst>
                </a:gridCol>
                <a:gridCol w="2562860">
                  <a:extLst>
                    <a:ext uri="{9D8B030D-6E8A-4147-A177-3AD203B41FA5}">
                      <a16:colId xmlns:a16="http://schemas.microsoft.com/office/drawing/2014/main" val="1719165484"/>
                    </a:ext>
                  </a:extLst>
                </a:gridCol>
                <a:gridCol w="3525384">
                  <a:extLst>
                    <a:ext uri="{9D8B030D-6E8A-4147-A177-3AD203B41FA5}">
                      <a16:colId xmlns:a16="http://schemas.microsoft.com/office/drawing/2014/main" val="2093533381"/>
                    </a:ext>
                  </a:extLst>
                </a:gridCol>
              </a:tblGrid>
              <a:tr h="1007993">
                <a:tc>
                  <a:txBody>
                    <a:bodyPr/>
                    <a:lstStyle/>
                    <a:p>
                      <a:pPr marL="0" indent="0" algn="ctr">
                        <a:lnSpc>
                          <a:spcPct val="115000"/>
                        </a:lnSpc>
                        <a:spcAft>
                          <a:spcPts val="0"/>
                        </a:spcAft>
                        <a:tabLst>
                          <a:tab pos="114300" algn="l"/>
                        </a:tabLst>
                      </a:pPr>
                      <a:r>
                        <a:rPr lang="pl-PL" sz="2800" dirty="0">
                          <a:solidFill>
                            <a:schemeClr val="bg2"/>
                          </a:solidFill>
                          <a:effectLst/>
                          <a:latin typeface="+mj-lt"/>
                          <a:ea typeface="Calibri" panose="020F0502020204030204" pitchFamily="34" charset="0"/>
                          <a:cs typeface="Times New Roman" panose="02020603050405020304" pitchFamily="18" charset="0"/>
                        </a:rPr>
                        <a:t>Cykl LTO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pl-PL" sz="2800" dirty="0">
                          <a:solidFill>
                            <a:schemeClr val="bg2"/>
                          </a:solidFill>
                          <a:effectLst/>
                          <a:latin typeface="+mj-lt"/>
                          <a:ea typeface="Calibri" panose="020F0502020204030204" pitchFamily="34" charset="0"/>
                          <a:cs typeface="Times New Roman" panose="02020603050405020304" pitchFamily="18" charset="0"/>
                        </a:rPr>
                        <a:t>Emisja CO</a:t>
                      </a:r>
                      <a:r>
                        <a:rPr lang="pl-PL" sz="2800" baseline="-25000" dirty="0">
                          <a:solidFill>
                            <a:schemeClr val="bg2"/>
                          </a:solidFill>
                          <a:effectLst/>
                          <a:latin typeface="+mj-lt"/>
                          <a:ea typeface="Calibri" panose="020F0502020204030204" pitchFamily="34" charset="0"/>
                          <a:cs typeface="Times New Roman" panose="02020603050405020304" pitchFamily="18" charset="0"/>
                        </a:rPr>
                        <a:t>2</a:t>
                      </a:r>
                      <a:endParaRPr lang="pl-PL" sz="2800" dirty="0">
                        <a:solidFill>
                          <a:schemeClr val="bg2"/>
                        </a:solidFill>
                        <a:effectLst/>
                        <a:latin typeface="+mj-lt"/>
                        <a:ea typeface="Calibri" panose="020F0502020204030204" pitchFamily="34" charset="0"/>
                        <a:cs typeface="Times New Roman" panose="02020603050405020304" pitchFamily="18" charset="0"/>
                      </a:endParaRPr>
                    </a:p>
                    <a:p>
                      <a:pPr marL="0" indent="0" algn="ctr">
                        <a:lnSpc>
                          <a:spcPct val="115000"/>
                        </a:lnSpc>
                        <a:spcAft>
                          <a:spcPts val="0"/>
                        </a:spcAft>
                      </a:pPr>
                      <a:r>
                        <a:rPr lang="pl-PL" sz="2800" dirty="0">
                          <a:solidFill>
                            <a:schemeClr val="bg2"/>
                          </a:solidFill>
                          <a:effectLst/>
                          <a:latin typeface="+mj-lt"/>
                          <a:ea typeface="Calibri" panose="020F0502020204030204" pitchFamily="34" charset="0"/>
                          <a:cs typeface="Times New Roman" panose="02020603050405020304" pitchFamily="18" charset="0"/>
                        </a:rPr>
                        <a:t>  [t]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pl-PL" sz="2800" dirty="0">
                          <a:solidFill>
                            <a:schemeClr val="bg2"/>
                          </a:solidFill>
                          <a:effectLst/>
                          <a:latin typeface="+mj-lt"/>
                          <a:ea typeface="Calibri" panose="020F0502020204030204" pitchFamily="34" charset="0"/>
                          <a:cs typeface="Times New Roman" panose="02020603050405020304" pitchFamily="18" charset="0"/>
                        </a:rPr>
                        <a:t>Emisja </a:t>
                      </a:r>
                      <a:r>
                        <a:rPr lang="pl-PL" sz="2800" dirty="0" err="1">
                          <a:solidFill>
                            <a:schemeClr val="bg2"/>
                          </a:solidFill>
                          <a:effectLst/>
                          <a:latin typeface="+mj-lt"/>
                          <a:ea typeface="Calibri" panose="020F0502020204030204" pitchFamily="34" charset="0"/>
                          <a:cs typeface="Times New Roman" panose="02020603050405020304" pitchFamily="18" charset="0"/>
                        </a:rPr>
                        <a:t>NO</a:t>
                      </a:r>
                      <a:r>
                        <a:rPr lang="pl-PL" sz="2800" baseline="-25000" dirty="0" err="1">
                          <a:solidFill>
                            <a:schemeClr val="bg2"/>
                          </a:solidFill>
                          <a:effectLst/>
                          <a:latin typeface="+mj-lt"/>
                          <a:ea typeface="Calibri" panose="020F0502020204030204" pitchFamily="34" charset="0"/>
                          <a:cs typeface="Times New Roman" panose="02020603050405020304" pitchFamily="18" charset="0"/>
                        </a:rPr>
                        <a:t>x</a:t>
                      </a:r>
                      <a:endParaRPr lang="pl-PL" sz="2800" baseline="-25000" dirty="0">
                        <a:solidFill>
                          <a:schemeClr val="bg2"/>
                        </a:solidFill>
                        <a:effectLst/>
                        <a:latin typeface="+mj-lt"/>
                        <a:ea typeface="Calibri" panose="020F0502020204030204" pitchFamily="34" charset="0"/>
                        <a:cs typeface="Times New Roman" panose="02020603050405020304" pitchFamily="18" charset="0"/>
                      </a:endParaRPr>
                    </a:p>
                    <a:p>
                      <a:pPr marL="0" indent="0" algn="ctr">
                        <a:lnSpc>
                          <a:spcPct val="115000"/>
                        </a:lnSpc>
                        <a:spcAft>
                          <a:spcPts val="0"/>
                        </a:spcAft>
                      </a:pPr>
                      <a:r>
                        <a:rPr lang="pl-PL" sz="2800" dirty="0">
                          <a:solidFill>
                            <a:schemeClr val="bg2"/>
                          </a:solidFill>
                          <a:effectLst/>
                          <a:latin typeface="+mj-lt"/>
                          <a:ea typeface="Calibri" panose="020F0502020204030204" pitchFamily="34" charset="0"/>
                          <a:cs typeface="Times New Roman" panose="02020603050405020304" pitchFamily="18" charset="0"/>
                        </a:rPr>
                        <a:t>[t]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pl-PL" sz="2800" dirty="0">
                          <a:solidFill>
                            <a:schemeClr val="bg2"/>
                          </a:solidFill>
                          <a:effectLst/>
                          <a:latin typeface="+mj-lt"/>
                          <a:ea typeface="Calibri" panose="020F0502020204030204" pitchFamily="34" charset="0"/>
                          <a:cs typeface="Times New Roman" panose="02020603050405020304" pitchFamily="18" charset="0"/>
                        </a:rPr>
                        <a:t>Emisja CO</a:t>
                      </a:r>
                    </a:p>
                    <a:p>
                      <a:pPr marL="0" indent="0" algn="ctr">
                        <a:lnSpc>
                          <a:spcPct val="115000"/>
                        </a:lnSpc>
                        <a:spcAft>
                          <a:spcPts val="0"/>
                        </a:spcAft>
                      </a:pPr>
                      <a:r>
                        <a:rPr lang="pl-PL" sz="2800" dirty="0">
                          <a:solidFill>
                            <a:schemeClr val="bg2"/>
                          </a:solidFill>
                          <a:effectLst/>
                          <a:latin typeface="+mj-lt"/>
                          <a:ea typeface="Calibri" panose="020F0502020204030204" pitchFamily="34" charset="0"/>
                          <a:cs typeface="Times New Roman" panose="02020603050405020304" pitchFamily="18" charset="0"/>
                        </a:rPr>
                        <a:t>[t]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tabLst>
                          <a:tab pos="228600" algn="l"/>
                        </a:tabLst>
                      </a:pPr>
                      <a:r>
                        <a:rPr lang="pl-PL" sz="2800" dirty="0">
                          <a:solidFill>
                            <a:schemeClr val="bg2"/>
                          </a:solidFill>
                          <a:effectLst/>
                          <a:latin typeface="+mj-lt"/>
                          <a:ea typeface="Calibri" panose="020F0502020204030204" pitchFamily="34" charset="0"/>
                          <a:cs typeface="Times New Roman" panose="02020603050405020304" pitchFamily="18" charset="0"/>
                        </a:rPr>
                        <a:t>Emisja HC</a:t>
                      </a:r>
                    </a:p>
                    <a:p>
                      <a:pPr marL="0" indent="0" algn="ctr">
                        <a:lnSpc>
                          <a:spcPct val="115000"/>
                        </a:lnSpc>
                        <a:spcAft>
                          <a:spcPts val="0"/>
                        </a:spcAft>
                        <a:tabLst>
                          <a:tab pos="228600" algn="l"/>
                        </a:tabLst>
                      </a:pPr>
                      <a:r>
                        <a:rPr lang="pl-PL" sz="2800" dirty="0">
                          <a:solidFill>
                            <a:schemeClr val="bg2"/>
                          </a:solidFill>
                          <a:effectLst/>
                          <a:latin typeface="+mj-lt"/>
                          <a:ea typeface="Calibri" panose="020F0502020204030204" pitchFamily="34" charset="0"/>
                          <a:cs typeface="Times New Roman" panose="02020603050405020304" pitchFamily="18" charset="0"/>
                        </a:rPr>
                        <a:t>[t]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0903371"/>
                  </a:ext>
                </a:extLst>
              </a:tr>
              <a:tr h="0">
                <a:tc>
                  <a:txBody>
                    <a:bodyPr/>
                    <a:lstStyle/>
                    <a:p>
                      <a:pPr marL="0" indent="0" algn="ctr">
                        <a:lnSpc>
                          <a:spcPct val="115000"/>
                        </a:lnSpc>
                        <a:spcAft>
                          <a:spcPts val="0"/>
                        </a:spcAft>
                      </a:pPr>
                      <a:r>
                        <a:rPr lang="pl-PL" sz="2800" dirty="0">
                          <a:solidFill>
                            <a:schemeClr val="bg2"/>
                          </a:solidFill>
                          <a:effectLst/>
                          <a:latin typeface="+mj-lt"/>
                          <a:ea typeface="Calibri" panose="020F0502020204030204" pitchFamily="34" charset="0"/>
                          <a:cs typeface="Times New Roman" panose="02020603050405020304" pitchFamily="18" charset="0"/>
                        </a:rPr>
                        <a:t>Wg ICAO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pl-PL" sz="2800" dirty="0">
                          <a:solidFill>
                            <a:schemeClr val="bg2"/>
                          </a:solidFill>
                          <a:effectLst/>
                          <a:latin typeface="+mj-lt"/>
                          <a:ea typeface="Calibri" panose="020F0502020204030204" pitchFamily="34" charset="0"/>
                          <a:cs typeface="Times New Roman" panose="02020603050405020304" pitchFamily="18" charset="0"/>
                        </a:rPr>
                        <a:t> 219343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pl-PL" sz="2800" dirty="0">
                          <a:solidFill>
                            <a:schemeClr val="bg2"/>
                          </a:solidFill>
                          <a:effectLst/>
                          <a:latin typeface="+mj-lt"/>
                          <a:ea typeface="Calibri" panose="020F0502020204030204" pitchFamily="34" charset="0"/>
                          <a:cs typeface="Times New Roman" panose="02020603050405020304" pitchFamily="18" charset="0"/>
                        </a:rPr>
                        <a:t> 822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pl-PL" sz="2800" dirty="0">
                          <a:solidFill>
                            <a:schemeClr val="bg2"/>
                          </a:solidFill>
                          <a:effectLst/>
                          <a:latin typeface="+mj-lt"/>
                          <a:ea typeface="Calibri" panose="020F0502020204030204" pitchFamily="34" charset="0"/>
                          <a:cs typeface="Times New Roman" panose="02020603050405020304" pitchFamily="18" charset="0"/>
                        </a:rPr>
                        <a:t>819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pl-PL" sz="2800" dirty="0">
                          <a:solidFill>
                            <a:schemeClr val="bg2"/>
                          </a:solidFill>
                          <a:effectLst/>
                          <a:latin typeface="+mj-lt"/>
                          <a:ea typeface="Calibri" panose="020F0502020204030204" pitchFamily="34" charset="0"/>
                          <a:cs typeface="Times New Roman" panose="02020603050405020304" pitchFamily="18" charset="0"/>
                        </a:rPr>
                        <a:t>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8937537"/>
                  </a:ext>
                </a:extLst>
              </a:tr>
              <a:tr h="461183">
                <a:tc>
                  <a:txBody>
                    <a:bodyPr/>
                    <a:lstStyle/>
                    <a:p>
                      <a:pPr marL="0" indent="0" algn="ctr">
                        <a:lnSpc>
                          <a:spcPct val="115000"/>
                        </a:lnSpc>
                        <a:spcAft>
                          <a:spcPts val="0"/>
                        </a:spcAft>
                      </a:pPr>
                      <a:r>
                        <a:rPr lang="pl-PL" sz="2800" dirty="0">
                          <a:solidFill>
                            <a:schemeClr val="bg2"/>
                          </a:solidFill>
                          <a:effectLst/>
                          <a:latin typeface="+mj-lt"/>
                          <a:ea typeface="Calibri" panose="020F0502020204030204" pitchFamily="34" charset="0"/>
                          <a:cs typeface="Times New Roman" panose="02020603050405020304" pitchFamily="18" charset="0"/>
                        </a:rPr>
                        <a:t>Z uwzględnieniem uśrednionych czasów manewrów samolotów</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pl-PL" sz="2800" dirty="0">
                          <a:solidFill>
                            <a:schemeClr val="bg2"/>
                          </a:solidFill>
                          <a:effectLst/>
                          <a:latin typeface="+mj-lt"/>
                          <a:ea typeface="Calibri" panose="020F0502020204030204" pitchFamily="34" charset="0"/>
                          <a:cs typeface="Times New Roman" panose="02020603050405020304" pitchFamily="18" charset="0"/>
                        </a:rPr>
                        <a:t>162750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pl-PL" sz="2800" dirty="0">
                          <a:solidFill>
                            <a:schemeClr val="bg2"/>
                          </a:solidFill>
                          <a:effectLst/>
                          <a:latin typeface="+mj-lt"/>
                          <a:ea typeface="Calibri" panose="020F0502020204030204" pitchFamily="34" charset="0"/>
                          <a:cs typeface="Times New Roman" panose="02020603050405020304" pitchFamily="18" charset="0"/>
                        </a:rPr>
                        <a:t>712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pl-PL" sz="2800" dirty="0">
                          <a:solidFill>
                            <a:schemeClr val="bg2"/>
                          </a:solidFill>
                          <a:effectLst/>
                          <a:latin typeface="+mj-lt"/>
                          <a:ea typeface="Calibri" panose="020F0502020204030204" pitchFamily="34" charset="0"/>
                          <a:cs typeface="Times New Roman" panose="02020603050405020304" pitchFamily="18" charset="0"/>
                        </a:rPr>
                        <a:t>601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pl-PL" sz="2800" dirty="0">
                          <a:solidFill>
                            <a:schemeClr val="bg2"/>
                          </a:solidFill>
                          <a:effectLst/>
                          <a:latin typeface="+mj-lt"/>
                          <a:ea typeface="Calibri" panose="020F0502020204030204" pitchFamily="34" charset="0"/>
                          <a:cs typeface="Times New Roman" panose="02020603050405020304" pitchFamily="18" charset="0"/>
                        </a:rPr>
                        <a:t>49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2949477"/>
                  </a:ext>
                </a:extLst>
              </a:tr>
            </a:tbl>
          </a:graphicData>
        </a:graphic>
      </p:graphicFrame>
      <p:sp>
        <p:nvSpPr>
          <p:cNvPr id="6" name="pole tekstowe 5">
            <a:extLst>
              <a:ext uri="{FF2B5EF4-FFF2-40B4-BE49-F238E27FC236}">
                <a16:creationId xmlns:a16="http://schemas.microsoft.com/office/drawing/2014/main" id="{B1FD2ED0-108E-4E75-74CD-04FA3104FAC0}"/>
              </a:ext>
            </a:extLst>
          </p:cNvPr>
          <p:cNvSpPr txBox="1"/>
          <p:nvPr/>
        </p:nvSpPr>
        <p:spPr>
          <a:xfrm>
            <a:off x="15291643" y="6510045"/>
            <a:ext cx="8603779" cy="2677656"/>
          </a:xfrm>
          <a:prstGeom prst="rect">
            <a:avLst/>
          </a:prstGeom>
          <a:noFill/>
          <a:ln>
            <a:solidFill>
              <a:schemeClr val="bg2"/>
            </a:solidFill>
          </a:ln>
        </p:spPr>
        <p:txBody>
          <a:bodyPr wrap="square" rtlCol="0">
            <a:spAutoFit/>
          </a:bodyPr>
          <a:lstStyle/>
          <a:p>
            <a:pPr algn="just"/>
            <a:r>
              <a:rPr lang="pl-PL" sz="2800" b="1" dirty="0">
                <a:solidFill>
                  <a:schemeClr val="bg2"/>
                </a:solidFill>
                <a:latin typeface="+mj-lt"/>
              </a:rPr>
              <a:t>Dodatkowo wyznaczono rzeczywisty średni czas trwania poszczególnych faz lotu w oparciu o lotnicze rejestratory pokładowe. Wyniki właściwe dla obu metod zostały zebrane w tabeli porównawczej</a:t>
            </a:r>
            <a:endParaRPr lang="en-US" sz="2800" b="1" dirty="0">
              <a:solidFill>
                <a:schemeClr val="bg2"/>
              </a:solidFill>
              <a:latin typeface="+mj-lt"/>
            </a:endParaRPr>
          </a:p>
        </p:txBody>
      </p:sp>
      <p:sp>
        <p:nvSpPr>
          <p:cNvPr id="2" name="pole tekstowe 1">
            <a:extLst>
              <a:ext uri="{FF2B5EF4-FFF2-40B4-BE49-F238E27FC236}">
                <a16:creationId xmlns:a16="http://schemas.microsoft.com/office/drawing/2014/main" id="{BA94CB58-D12E-A021-F907-21C990D99569}"/>
              </a:ext>
            </a:extLst>
          </p:cNvPr>
          <p:cNvSpPr txBox="1"/>
          <p:nvPr/>
        </p:nvSpPr>
        <p:spPr>
          <a:xfrm>
            <a:off x="1657557" y="259625"/>
            <a:ext cx="21068885" cy="1938992"/>
          </a:xfrm>
          <a:prstGeom prst="rect">
            <a:avLst/>
          </a:prstGeom>
          <a:noFill/>
        </p:spPr>
        <p:txBody>
          <a:bodyPr wrap="square" rtlCol="0">
            <a:spAutoFit/>
          </a:bodyPr>
          <a:lstStyle/>
          <a:p>
            <a:pPr algn="ctr"/>
            <a:r>
              <a:rPr lang="pl-PL" sz="4000" b="1" dirty="0">
                <a:solidFill>
                  <a:schemeClr val="bg2"/>
                </a:solidFill>
                <a:latin typeface="+mj-lt"/>
              </a:rPr>
              <a:t>Metoda Łukasiewicz – Instytut Lotnictwa uwzględniająca uśrednione czasy manewrów samolotu w cyklu LTO</a:t>
            </a:r>
          </a:p>
          <a:p>
            <a:pPr algn="ctr"/>
            <a:r>
              <a:rPr lang="pl-PL" sz="4000" b="1" dirty="0">
                <a:solidFill>
                  <a:srgbClr val="FF0000"/>
                </a:solidFill>
                <a:latin typeface="+mj-lt"/>
              </a:rPr>
              <a:t> </a:t>
            </a:r>
            <a:endParaRPr lang="en-US" sz="4000" b="1" dirty="0">
              <a:solidFill>
                <a:schemeClr val="bg2"/>
              </a:solidFill>
              <a:latin typeface="+mj-lt"/>
            </a:endParaRPr>
          </a:p>
        </p:txBody>
      </p:sp>
      <p:sp>
        <p:nvSpPr>
          <p:cNvPr id="28" name="pole tekstowe 27">
            <a:extLst>
              <a:ext uri="{FF2B5EF4-FFF2-40B4-BE49-F238E27FC236}">
                <a16:creationId xmlns:a16="http://schemas.microsoft.com/office/drawing/2014/main" id="{7D249813-FD37-F1CD-0CC2-1DE6CB49D15D}"/>
              </a:ext>
            </a:extLst>
          </p:cNvPr>
          <p:cNvSpPr txBox="1"/>
          <p:nvPr/>
        </p:nvSpPr>
        <p:spPr>
          <a:xfrm>
            <a:off x="2786669" y="9039500"/>
            <a:ext cx="11792901" cy="369332"/>
          </a:xfrm>
          <a:prstGeom prst="rect">
            <a:avLst/>
          </a:prstGeom>
          <a:noFill/>
        </p:spPr>
        <p:txBody>
          <a:bodyPr wrap="square" rtlCol="0">
            <a:spAutoFit/>
          </a:bodyPr>
          <a:lstStyle/>
          <a:p>
            <a:pPr algn="ctr"/>
            <a:r>
              <a:rPr lang="pl-PL" b="1" dirty="0">
                <a:solidFill>
                  <a:schemeClr val="bg2"/>
                </a:solidFill>
                <a:latin typeface="+mj-lt"/>
              </a:rPr>
              <a:t>Roczna emisja wybranych toksycznych cząstek w Porcie Lotniczym im Fryderyka Chopina</a:t>
            </a:r>
            <a:endParaRPr lang="en-US" b="1" dirty="0">
              <a:solidFill>
                <a:schemeClr val="bg2"/>
              </a:solidFill>
              <a:latin typeface="+mj-lt"/>
            </a:endParaRPr>
          </a:p>
        </p:txBody>
      </p:sp>
    </p:spTree>
    <p:extLst>
      <p:ext uri="{BB962C8B-B14F-4D97-AF65-F5344CB8AC3E}">
        <p14:creationId xmlns:p14="http://schemas.microsoft.com/office/powerpoint/2010/main" val="1624887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BA94CB58-D12E-A021-F907-21C990D99569}"/>
              </a:ext>
            </a:extLst>
          </p:cNvPr>
          <p:cNvSpPr txBox="1"/>
          <p:nvPr/>
        </p:nvSpPr>
        <p:spPr>
          <a:xfrm>
            <a:off x="7463286" y="258467"/>
            <a:ext cx="9457426" cy="707886"/>
          </a:xfrm>
          <a:prstGeom prst="rect">
            <a:avLst/>
          </a:prstGeom>
          <a:noFill/>
        </p:spPr>
        <p:txBody>
          <a:bodyPr wrap="square" rtlCol="0">
            <a:spAutoFit/>
          </a:bodyPr>
          <a:lstStyle/>
          <a:p>
            <a:r>
              <a:rPr lang="pl-PL" sz="4000" b="1" dirty="0">
                <a:solidFill>
                  <a:schemeClr val="bg2"/>
                </a:solidFill>
                <a:latin typeface="+mj-lt"/>
              </a:rPr>
              <a:t>Redukcja ciągu startowego</a:t>
            </a:r>
            <a:endParaRPr lang="en-US" sz="4000" b="1" dirty="0">
              <a:solidFill>
                <a:schemeClr val="bg2"/>
              </a:solidFill>
              <a:latin typeface="+mj-lt"/>
            </a:endParaRPr>
          </a:p>
        </p:txBody>
      </p:sp>
      <p:graphicFrame>
        <p:nvGraphicFramePr>
          <p:cNvPr id="4" name="Tabela 3">
            <a:extLst>
              <a:ext uri="{FF2B5EF4-FFF2-40B4-BE49-F238E27FC236}">
                <a16:creationId xmlns:a16="http://schemas.microsoft.com/office/drawing/2014/main" id="{AC50EBDA-B2D8-20D8-AB3C-49052BDCE240}"/>
              </a:ext>
            </a:extLst>
          </p:cNvPr>
          <p:cNvGraphicFramePr>
            <a:graphicFrameLocks noGrp="1"/>
          </p:cNvGraphicFramePr>
          <p:nvPr>
            <p:extLst>
              <p:ext uri="{D42A27DB-BD31-4B8C-83A1-F6EECF244321}">
                <p14:modId xmlns:p14="http://schemas.microsoft.com/office/powerpoint/2010/main" val="2252455531"/>
              </p:ext>
            </p:extLst>
          </p:nvPr>
        </p:nvGraphicFramePr>
        <p:xfrm>
          <a:off x="13024797" y="1832597"/>
          <a:ext cx="10820243" cy="2979293"/>
        </p:xfrm>
        <a:graphic>
          <a:graphicData uri="http://schemas.openxmlformats.org/drawingml/2006/table">
            <a:tbl>
              <a:tblPr firstRow="1" firstCol="1" bandRow="1"/>
              <a:tblGrid>
                <a:gridCol w="3057606">
                  <a:extLst>
                    <a:ext uri="{9D8B030D-6E8A-4147-A177-3AD203B41FA5}">
                      <a16:colId xmlns:a16="http://schemas.microsoft.com/office/drawing/2014/main" val="3220073307"/>
                    </a:ext>
                  </a:extLst>
                </a:gridCol>
                <a:gridCol w="4233864">
                  <a:extLst>
                    <a:ext uri="{9D8B030D-6E8A-4147-A177-3AD203B41FA5}">
                      <a16:colId xmlns:a16="http://schemas.microsoft.com/office/drawing/2014/main" val="3662146397"/>
                    </a:ext>
                  </a:extLst>
                </a:gridCol>
                <a:gridCol w="3528773">
                  <a:extLst>
                    <a:ext uri="{9D8B030D-6E8A-4147-A177-3AD203B41FA5}">
                      <a16:colId xmlns:a16="http://schemas.microsoft.com/office/drawing/2014/main" val="3386095123"/>
                    </a:ext>
                  </a:extLst>
                </a:gridCol>
              </a:tblGrid>
              <a:tr h="716264">
                <a:tc>
                  <a:txBody>
                    <a:bodyPr/>
                    <a:lstStyle/>
                    <a:p>
                      <a:pPr indent="635" algn="ctr">
                        <a:lnSpc>
                          <a:spcPct val="115000"/>
                        </a:lnSpc>
                        <a:spcAft>
                          <a:spcPts val="0"/>
                        </a:spcAft>
                      </a:pPr>
                      <a: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Faza lotu</a:t>
                      </a:r>
                      <a:endParaRPr lang="pl-PL" sz="28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lnSpc>
                          <a:spcPct val="115000"/>
                        </a:lnSpc>
                        <a:spcAft>
                          <a:spcPts val="0"/>
                        </a:spcAft>
                      </a:pPr>
                      <a: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Ciąg</a:t>
                      </a:r>
                      <a:b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br>
                      <a: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 [%]K</a:t>
                      </a:r>
                      <a:r>
                        <a:rPr lang="pl-PL" sz="2800" b="0" baseline="-2500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TO</a:t>
                      </a:r>
                      <a:endParaRPr lang="pl-PL" sz="28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C00000"/>
                      </a:solidFill>
                      <a:prstDash val="solid"/>
                      <a:round/>
                      <a:headEnd type="none" w="med" len="med"/>
                      <a:tailEnd type="none" w="med" len="med"/>
                    </a:lnB>
                  </a:tcPr>
                </a:tc>
                <a:tc>
                  <a:txBody>
                    <a:bodyPr/>
                    <a:lstStyle/>
                    <a:p>
                      <a:pPr algn="ctr">
                        <a:lnSpc>
                          <a:spcPct val="115000"/>
                        </a:lnSpc>
                        <a:spcAft>
                          <a:spcPts val="0"/>
                        </a:spcAft>
                      </a:pPr>
                      <a: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Czas</a:t>
                      </a:r>
                    </a:p>
                    <a:p>
                      <a:pPr algn="ctr">
                        <a:lnSpc>
                          <a:spcPct val="115000"/>
                        </a:lnSpc>
                        <a:spcAft>
                          <a:spcPts val="0"/>
                        </a:spcAft>
                      </a:pPr>
                      <a: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[min]</a:t>
                      </a:r>
                      <a:endParaRPr lang="pl-PL" sz="28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3285780870"/>
                  </a:ext>
                </a:extLst>
              </a:tr>
              <a:tr h="365129">
                <a:tc>
                  <a:txBody>
                    <a:bodyPr/>
                    <a:lstStyle/>
                    <a:p>
                      <a:pPr indent="635" algn="ctr">
                        <a:lnSpc>
                          <a:spcPct val="115000"/>
                        </a:lnSpc>
                        <a:spcAft>
                          <a:spcPts val="0"/>
                        </a:spcAft>
                      </a:pPr>
                      <a: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Start</a:t>
                      </a:r>
                      <a:endParaRPr lang="pl-PL" sz="28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6985" marB="0" anchor="ctr">
                    <a:lnL w="38100" cap="flat" cmpd="sng" algn="ctr">
                      <a:solidFill>
                        <a:srgbClr val="FF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marL="42545" indent="42545" algn="ctr">
                        <a:lnSpc>
                          <a:spcPct val="115000"/>
                        </a:lnSpc>
                        <a:spcAft>
                          <a:spcPts val="0"/>
                        </a:spcAft>
                      </a:pPr>
                      <a: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100</a:t>
                      </a:r>
                      <a:endParaRPr lang="pl-PL" sz="28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6985" marB="0" anchor="ct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tcPr>
                </a:tc>
                <a:tc>
                  <a:txBody>
                    <a:bodyPr/>
                    <a:lstStyle/>
                    <a:p>
                      <a:pPr indent="62230" algn="ctr">
                        <a:lnSpc>
                          <a:spcPct val="115000"/>
                        </a:lnSpc>
                        <a:spcAft>
                          <a:spcPts val="0"/>
                        </a:spcAft>
                      </a:pPr>
                      <a: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0.7</a:t>
                      </a:r>
                      <a:endParaRPr lang="pl-PL" sz="28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6985" marB="0" anchor="ctr">
                    <a:lnL w="38100" cap="flat" cmpd="sng" algn="ctr">
                      <a:solidFill>
                        <a:srgbClr val="C0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948047597"/>
                  </a:ext>
                </a:extLst>
              </a:tr>
              <a:tr h="365129">
                <a:tc>
                  <a:txBody>
                    <a:bodyPr/>
                    <a:lstStyle/>
                    <a:p>
                      <a:pPr indent="635" algn="ctr">
                        <a:lnSpc>
                          <a:spcPct val="115000"/>
                        </a:lnSpc>
                        <a:spcAft>
                          <a:spcPts val="0"/>
                        </a:spcAft>
                      </a:pPr>
                      <a:r>
                        <a:rPr lang="pl-PL" sz="2800" b="0" noProof="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Wznoszenie</a:t>
                      </a:r>
                      <a:endParaRPr lang="en-US" sz="2800" b="0" noProof="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2545" indent="42545" algn="ctr">
                        <a:lnSpc>
                          <a:spcPct val="115000"/>
                        </a:lnSpc>
                        <a:spcAft>
                          <a:spcPts val="0"/>
                        </a:spcAft>
                      </a:pPr>
                      <a: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85</a:t>
                      </a:r>
                      <a:endParaRPr lang="pl-PL" sz="28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2230" algn="ctr">
                        <a:lnSpc>
                          <a:spcPct val="115000"/>
                        </a:lnSpc>
                        <a:spcAft>
                          <a:spcPts val="0"/>
                        </a:spcAft>
                      </a:pPr>
                      <a: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2.2</a:t>
                      </a:r>
                      <a:endParaRPr lang="pl-PL" sz="28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9929311"/>
                  </a:ext>
                </a:extLst>
              </a:tr>
              <a:tr h="0">
                <a:tc>
                  <a:txBody>
                    <a:bodyPr/>
                    <a:lstStyle/>
                    <a:p>
                      <a:pPr indent="635" algn="ctr">
                        <a:lnSpc>
                          <a:spcPct val="115000"/>
                        </a:lnSpc>
                        <a:spcAft>
                          <a:spcPts val="0"/>
                        </a:spcAft>
                      </a:pPr>
                      <a: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Podejście</a:t>
                      </a:r>
                      <a:endParaRPr lang="pl-PL" sz="28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2545" indent="42545" algn="ctr">
                        <a:lnSpc>
                          <a:spcPct val="115000"/>
                        </a:lnSpc>
                        <a:spcAft>
                          <a:spcPts val="0"/>
                        </a:spcAft>
                      </a:pPr>
                      <a: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30</a:t>
                      </a:r>
                      <a:endParaRPr lang="pl-PL" sz="28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2230" algn="ctr">
                        <a:lnSpc>
                          <a:spcPct val="115000"/>
                        </a:lnSpc>
                        <a:spcAft>
                          <a:spcPts val="0"/>
                        </a:spcAft>
                      </a:pPr>
                      <a: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4.0</a:t>
                      </a:r>
                      <a:endParaRPr lang="pl-PL" sz="28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1839110"/>
                  </a:ext>
                </a:extLst>
              </a:tr>
              <a:tr h="365129">
                <a:tc>
                  <a:txBody>
                    <a:bodyPr/>
                    <a:lstStyle/>
                    <a:p>
                      <a:pPr indent="635" algn="ctr">
                        <a:lnSpc>
                          <a:spcPct val="115000"/>
                        </a:lnSpc>
                        <a:spcAft>
                          <a:spcPts val="0"/>
                        </a:spcAft>
                      </a:pPr>
                      <a: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Kołowanie</a:t>
                      </a:r>
                      <a:endParaRPr lang="pl-PL" sz="28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2545" indent="42545" algn="ctr">
                        <a:lnSpc>
                          <a:spcPct val="115000"/>
                        </a:lnSpc>
                        <a:spcAft>
                          <a:spcPts val="0"/>
                        </a:spcAft>
                      </a:pPr>
                      <a: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7</a:t>
                      </a:r>
                      <a:endParaRPr lang="pl-PL" sz="28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2230" algn="ctr">
                        <a:lnSpc>
                          <a:spcPct val="115000"/>
                        </a:lnSpc>
                        <a:spcAft>
                          <a:spcPts val="0"/>
                        </a:spcAft>
                      </a:pPr>
                      <a:r>
                        <a:rPr lang="pl-PL" sz="2800" b="0" dirty="0">
                          <a:solidFill>
                            <a:schemeClr val="bg2"/>
                          </a:solidFill>
                          <a:effectLst/>
                          <a:latin typeface="Verdana" panose="020B0604030504040204" pitchFamily="34" charset="0"/>
                          <a:ea typeface="Times New Roman" panose="02020603050405020304" pitchFamily="18" charset="0"/>
                          <a:cs typeface="Times New Roman" panose="02020603050405020304" pitchFamily="18" charset="0"/>
                        </a:rPr>
                        <a:t>26.0</a:t>
                      </a:r>
                      <a:endParaRPr lang="pl-PL" sz="28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9096429"/>
                  </a:ext>
                </a:extLst>
              </a:tr>
            </a:tbl>
          </a:graphicData>
        </a:graphic>
      </p:graphicFrame>
      <p:pic>
        <p:nvPicPr>
          <p:cNvPr id="1026" name="Picture 2" descr="What is aircraft thrust? - Aircraft Nerds">
            <a:extLst>
              <a:ext uri="{FF2B5EF4-FFF2-40B4-BE49-F238E27FC236}">
                <a16:creationId xmlns:a16="http://schemas.microsoft.com/office/drawing/2014/main" id="{7BF192F8-6D75-366D-4CBD-5C8D6B197F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406" y="5195840"/>
            <a:ext cx="8934716" cy="5959839"/>
          </a:xfrm>
          <a:prstGeom prst="rect">
            <a:avLst/>
          </a:prstGeom>
          <a:noFill/>
          <a:extLst>
            <a:ext uri="{909E8E84-426E-40DD-AFC4-6F175D3DCCD1}">
              <a14:hiddenFill xmlns:a14="http://schemas.microsoft.com/office/drawing/2010/main">
                <a:solidFill>
                  <a:srgbClr val="FFFFFF"/>
                </a:solidFill>
              </a14:hiddenFill>
            </a:ext>
          </a:extLst>
        </p:spPr>
      </p:pic>
      <p:sp>
        <p:nvSpPr>
          <p:cNvPr id="14" name="pole tekstowe 13">
            <a:extLst>
              <a:ext uri="{FF2B5EF4-FFF2-40B4-BE49-F238E27FC236}">
                <a16:creationId xmlns:a16="http://schemas.microsoft.com/office/drawing/2014/main" id="{4C886A69-463C-CBE8-BB67-2BA9299E7EE6}"/>
              </a:ext>
            </a:extLst>
          </p:cNvPr>
          <p:cNvSpPr txBox="1"/>
          <p:nvPr/>
        </p:nvSpPr>
        <p:spPr>
          <a:xfrm>
            <a:off x="192406" y="11155679"/>
            <a:ext cx="3835908" cy="246221"/>
          </a:xfrm>
          <a:prstGeom prst="rect">
            <a:avLst/>
          </a:prstGeom>
          <a:noFill/>
        </p:spPr>
        <p:txBody>
          <a:bodyPr wrap="square">
            <a:spAutoFit/>
          </a:bodyPr>
          <a:lstStyle/>
          <a:p>
            <a:r>
              <a:rPr lang="en-US" sz="1000" dirty="0">
                <a:solidFill>
                  <a:schemeClr val="bg2"/>
                </a:solidFill>
              </a:rPr>
              <a:t>https://www.aircraftnerds.com/2018/02/what-is-aircraft-thrust.html</a:t>
            </a:r>
          </a:p>
        </p:txBody>
      </p:sp>
      <p:pic>
        <p:nvPicPr>
          <p:cNvPr id="15" name="Obraz 14">
            <a:extLst>
              <a:ext uri="{FF2B5EF4-FFF2-40B4-BE49-F238E27FC236}">
                <a16:creationId xmlns:a16="http://schemas.microsoft.com/office/drawing/2014/main" id="{521B24B2-472B-CD55-4B75-85459D6902FD}"/>
              </a:ext>
            </a:extLst>
          </p:cNvPr>
          <p:cNvPicPr>
            <a:picLocks noChangeAspect="1"/>
          </p:cNvPicPr>
          <p:nvPr/>
        </p:nvPicPr>
        <p:blipFill>
          <a:blip r:embed="rId4" cstate="print"/>
          <a:srcRect/>
          <a:stretch>
            <a:fillRect/>
          </a:stretch>
        </p:blipFill>
        <p:spPr bwMode="auto">
          <a:xfrm>
            <a:off x="9376169" y="5195840"/>
            <a:ext cx="9058749" cy="6249239"/>
          </a:xfrm>
          <a:prstGeom prst="rect">
            <a:avLst/>
          </a:prstGeom>
          <a:noFill/>
          <a:ln w="9525">
            <a:noFill/>
            <a:miter lim="800000"/>
            <a:headEnd/>
            <a:tailEnd/>
          </a:ln>
        </p:spPr>
      </p:pic>
      <p:sp>
        <p:nvSpPr>
          <p:cNvPr id="16" name="pole tekstowe 15">
            <a:extLst>
              <a:ext uri="{FF2B5EF4-FFF2-40B4-BE49-F238E27FC236}">
                <a16:creationId xmlns:a16="http://schemas.microsoft.com/office/drawing/2014/main" id="{ACF5D8C5-CDDC-5079-04D1-913514905536}"/>
              </a:ext>
            </a:extLst>
          </p:cNvPr>
          <p:cNvSpPr txBox="1"/>
          <p:nvPr/>
        </p:nvSpPr>
        <p:spPr>
          <a:xfrm>
            <a:off x="538960" y="1095937"/>
            <a:ext cx="11570208" cy="3970318"/>
          </a:xfrm>
          <a:prstGeom prst="rect">
            <a:avLst/>
          </a:prstGeom>
          <a:noFill/>
          <a:ln>
            <a:solidFill>
              <a:schemeClr val="bg2"/>
            </a:solidFill>
          </a:ln>
        </p:spPr>
        <p:txBody>
          <a:bodyPr wrap="square" rtlCol="0">
            <a:spAutoFit/>
          </a:bodyPr>
          <a:lstStyle/>
          <a:p>
            <a:pPr algn="just"/>
            <a:r>
              <a:rPr lang="pl-PL" sz="2800" b="1" dirty="0">
                <a:solidFill>
                  <a:schemeClr val="bg2"/>
                </a:solidFill>
                <a:latin typeface="+mj-lt"/>
              </a:rPr>
              <a:t>Dążąc do obniżenia zużycia paliwa i przedłużenia trwałości silników, zalecane jest dopasowywanie ich ciągu do masy zabieranego ładunku i liczby pasażerów znajdujących się na pokładzie. Unika się sytuacji, gdy niemal pusty samolot startuje na maksymalnym zakresie pracy silników. W praktyce eksploatacyjnej stosuje się w warunkach startowych tzw. ciąg startowy zredukowany lub elastyczny, jak również ograniczony ciąg startowy.</a:t>
            </a:r>
            <a:endParaRPr lang="en-US" sz="2800" b="1" dirty="0">
              <a:solidFill>
                <a:schemeClr val="bg2"/>
              </a:solidFill>
              <a:latin typeface="+mj-lt"/>
            </a:endParaRPr>
          </a:p>
        </p:txBody>
      </p:sp>
      <p:sp>
        <p:nvSpPr>
          <p:cNvPr id="12" name="pole tekstowe 11">
            <a:extLst>
              <a:ext uri="{FF2B5EF4-FFF2-40B4-BE49-F238E27FC236}">
                <a16:creationId xmlns:a16="http://schemas.microsoft.com/office/drawing/2014/main" id="{89DF9BEC-212C-FE33-F48C-237D51BB1CFD}"/>
              </a:ext>
            </a:extLst>
          </p:cNvPr>
          <p:cNvSpPr txBox="1"/>
          <p:nvPr/>
        </p:nvSpPr>
        <p:spPr>
          <a:xfrm>
            <a:off x="17989420" y="6282933"/>
            <a:ext cx="6202173" cy="3970318"/>
          </a:xfrm>
          <a:prstGeom prst="rect">
            <a:avLst/>
          </a:prstGeom>
          <a:noFill/>
          <a:ln>
            <a:solidFill>
              <a:schemeClr val="bg2"/>
            </a:solidFill>
          </a:ln>
        </p:spPr>
        <p:txBody>
          <a:bodyPr wrap="square" rtlCol="0">
            <a:spAutoFit/>
          </a:bodyPr>
          <a:lstStyle/>
          <a:p>
            <a:pPr algn="just"/>
            <a:r>
              <a:rPr lang="pl-PL" sz="2800" b="1" dirty="0">
                <a:solidFill>
                  <a:schemeClr val="bg2"/>
                </a:solidFill>
                <a:latin typeface="+mj-lt"/>
              </a:rPr>
              <a:t>Ciąg zredukowany jest to ciąg niezbędny do startu samolotu niższy od ograniczonego ciągu startowego, a osiągi samolotu podczas startu i odpowiadające im wartości ciągu określone są w zaaprobowanej przez producenta dokumentacji</a:t>
            </a:r>
          </a:p>
        </p:txBody>
      </p:sp>
    </p:spTree>
    <p:extLst>
      <p:ext uri="{BB962C8B-B14F-4D97-AF65-F5344CB8AC3E}">
        <p14:creationId xmlns:p14="http://schemas.microsoft.com/office/powerpoint/2010/main" val="2876148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BA94CB58-D12E-A021-F907-21C990D99569}"/>
              </a:ext>
            </a:extLst>
          </p:cNvPr>
          <p:cNvSpPr txBox="1"/>
          <p:nvPr/>
        </p:nvSpPr>
        <p:spPr>
          <a:xfrm>
            <a:off x="7463286" y="258467"/>
            <a:ext cx="9457426" cy="707886"/>
          </a:xfrm>
          <a:prstGeom prst="rect">
            <a:avLst/>
          </a:prstGeom>
          <a:noFill/>
        </p:spPr>
        <p:txBody>
          <a:bodyPr wrap="square" rtlCol="0">
            <a:spAutoFit/>
          </a:bodyPr>
          <a:lstStyle/>
          <a:p>
            <a:r>
              <a:rPr lang="pl-PL" sz="4000" b="1" dirty="0">
                <a:solidFill>
                  <a:schemeClr val="bg2"/>
                </a:solidFill>
                <a:latin typeface="+mj-lt"/>
              </a:rPr>
              <a:t>Redukcja ciągu startowego</a:t>
            </a:r>
            <a:endParaRPr lang="en-US" sz="4000" b="1" dirty="0">
              <a:solidFill>
                <a:schemeClr val="bg2"/>
              </a:solidFill>
              <a:latin typeface="+mj-lt"/>
            </a:endParaRPr>
          </a:p>
        </p:txBody>
      </p:sp>
      <p:sp>
        <p:nvSpPr>
          <p:cNvPr id="12" name="pole tekstowe 11">
            <a:extLst>
              <a:ext uri="{FF2B5EF4-FFF2-40B4-BE49-F238E27FC236}">
                <a16:creationId xmlns:a16="http://schemas.microsoft.com/office/drawing/2014/main" id="{89DF9BEC-212C-FE33-F48C-237D51BB1CFD}"/>
              </a:ext>
            </a:extLst>
          </p:cNvPr>
          <p:cNvSpPr txBox="1"/>
          <p:nvPr/>
        </p:nvSpPr>
        <p:spPr>
          <a:xfrm>
            <a:off x="2354178" y="10518160"/>
            <a:ext cx="17305422" cy="3016018"/>
          </a:xfrm>
          <a:prstGeom prst="rect">
            <a:avLst/>
          </a:prstGeom>
          <a:noFill/>
          <a:ln>
            <a:solidFill>
              <a:schemeClr val="bg2"/>
            </a:solidFill>
          </a:ln>
        </p:spPr>
        <p:txBody>
          <a:bodyPr wrap="square" rtlCol="0">
            <a:spAutoFit/>
          </a:bodyPr>
          <a:lstStyle/>
          <a:p>
            <a:pPr marL="0" marR="0" algn="just">
              <a:lnSpc>
                <a:spcPct val="115000"/>
              </a:lnSpc>
              <a:spcBef>
                <a:spcPts val="0"/>
              </a:spcBef>
              <a:spcAft>
                <a:spcPts val="0"/>
              </a:spcAft>
              <a:tabLst>
                <a:tab pos="457200" algn="l"/>
                <a:tab pos="2880360" algn="ctr"/>
                <a:tab pos="5760720" algn="r"/>
              </a:tabLst>
            </a:pPr>
            <a:r>
              <a:rPr lang="pl-PL" sz="2800" b="1" dirty="0">
                <a:solidFill>
                  <a:schemeClr val="bg2"/>
                </a:solidFill>
                <a:latin typeface="+mj-lt"/>
              </a:rPr>
              <a:t>Wykorzystanie optymalnych wielkości ciągu startowego silników ma wymierne efekty nie tylko w zwiększeniu ich żywotności, obniżeniu zużycia paliwa i obniżeniu kosztów serwisowych, ale także wpływa na redukcję emisji toksycznych składników spalin. W przyszłości może być to o tyle istotne, że możliwe jest wprowadzenie swoistego podatku od wielkości emisji tlenków azotu, tlenku węgla i niespalonych węglowodorów w przestrzeni lotnisk. </a:t>
            </a:r>
            <a:endParaRPr lang="en-US" sz="2800" b="1" dirty="0">
              <a:solidFill>
                <a:schemeClr val="bg2"/>
              </a:solidFill>
              <a:latin typeface="+mj-lt"/>
            </a:endParaRPr>
          </a:p>
        </p:txBody>
      </p:sp>
      <p:sp>
        <p:nvSpPr>
          <p:cNvPr id="16" name="pole tekstowe 15">
            <a:extLst>
              <a:ext uri="{FF2B5EF4-FFF2-40B4-BE49-F238E27FC236}">
                <a16:creationId xmlns:a16="http://schemas.microsoft.com/office/drawing/2014/main" id="{ACF5D8C5-CDDC-5079-04D1-913514905536}"/>
              </a:ext>
            </a:extLst>
          </p:cNvPr>
          <p:cNvSpPr txBox="1"/>
          <p:nvPr/>
        </p:nvSpPr>
        <p:spPr>
          <a:xfrm>
            <a:off x="12478935" y="1239677"/>
            <a:ext cx="11570208" cy="4502579"/>
          </a:xfrm>
          <a:prstGeom prst="rect">
            <a:avLst/>
          </a:prstGeom>
          <a:noFill/>
          <a:ln>
            <a:solidFill>
              <a:schemeClr val="bg2"/>
            </a:solidFill>
          </a:ln>
        </p:spPr>
        <p:txBody>
          <a:bodyPr wrap="square" rtlCol="0">
            <a:spAutoFit/>
          </a:bodyPr>
          <a:lstStyle/>
          <a:p>
            <a:pPr marL="0" marR="0" algn="just">
              <a:lnSpc>
                <a:spcPct val="115000"/>
              </a:lnSpc>
              <a:spcBef>
                <a:spcPts val="0"/>
              </a:spcBef>
              <a:spcAft>
                <a:spcPts val="0"/>
              </a:spcAft>
              <a:tabLst>
                <a:tab pos="457200" algn="l"/>
                <a:tab pos="2880360" algn="ctr"/>
                <a:tab pos="5760720" algn="r"/>
              </a:tabLst>
            </a:pPr>
            <a:r>
              <a:rPr lang="pl-PL" sz="2800" b="1" dirty="0">
                <a:solidFill>
                  <a:schemeClr val="bg2"/>
                </a:solidFill>
                <a:latin typeface="+mj-lt"/>
              </a:rPr>
              <a:t>Stosowanie elastycznego ciągu silników ma również istotne znaczenie w przypadku negocjacji kontraktów serwisowych. Im wyższa średnia procentowej redukcji ciągu stosowana przez operatora, tym niższa wysokość opłat serwisowych. Na rysunku obok przedstawiono zależność współczynnika „intensywności” eksploatacyjnej od czasu trwania lotu, czyli długości jednego cyklu pracy silnika, dla różnych wartości redukcji ciągu podczas startu samolotu.</a:t>
            </a:r>
            <a:endParaRPr lang="en-US" sz="2800" b="1" dirty="0">
              <a:solidFill>
                <a:schemeClr val="bg2"/>
              </a:solidFill>
              <a:latin typeface="+mj-lt"/>
            </a:endParaRPr>
          </a:p>
        </p:txBody>
      </p:sp>
      <p:graphicFrame>
        <p:nvGraphicFramePr>
          <p:cNvPr id="3" name="Wykres 2">
            <a:extLst>
              <a:ext uri="{FF2B5EF4-FFF2-40B4-BE49-F238E27FC236}">
                <a16:creationId xmlns:a16="http://schemas.microsoft.com/office/drawing/2014/main" id="{1B88B435-23A3-73EF-BB23-ADF706DDD7E2}"/>
              </a:ext>
            </a:extLst>
          </p:cNvPr>
          <p:cNvGraphicFramePr/>
          <p:nvPr>
            <p:extLst>
              <p:ext uri="{D42A27DB-BD31-4B8C-83A1-F6EECF244321}">
                <p14:modId xmlns:p14="http://schemas.microsoft.com/office/powerpoint/2010/main" val="617762978"/>
              </p:ext>
            </p:extLst>
          </p:nvPr>
        </p:nvGraphicFramePr>
        <p:xfrm>
          <a:off x="1052372" y="971935"/>
          <a:ext cx="11139627" cy="8355334"/>
        </p:xfrm>
        <a:graphic>
          <a:graphicData uri="http://schemas.openxmlformats.org/drawingml/2006/chart">
            <c:chart xmlns:c="http://schemas.openxmlformats.org/drawingml/2006/chart" xmlns:r="http://schemas.openxmlformats.org/officeDocument/2006/relationships" r:id="rId3"/>
          </a:graphicData>
        </a:graphic>
      </p:graphicFrame>
      <p:sp>
        <p:nvSpPr>
          <p:cNvPr id="6" name="pole tekstowe 5">
            <a:extLst>
              <a:ext uri="{FF2B5EF4-FFF2-40B4-BE49-F238E27FC236}">
                <a16:creationId xmlns:a16="http://schemas.microsoft.com/office/drawing/2014/main" id="{0B923CBC-E523-7281-FD00-E28E859284A9}"/>
              </a:ext>
            </a:extLst>
          </p:cNvPr>
          <p:cNvSpPr txBox="1"/>
          <p:nvPr/>
        </p:nvSpPr>
        <p:spPr>
          <a:xfrm>
            <a:off x="526185" y="9213481"/>
            <a:ext cx="12192000" cy="697627"/>
          </a:xfrm>
          <a:prstGeom prst="rect">
            <a:avLst/>
          </a:prstGeom>
          <a:noFill/>
        </p:spPr>
        <p:txBody>
          <a:bodyPr wrap="square">
            <a:spAutoFit/>
          </a:bodyPr>
          <a:lstStyle/>
          <a:p>
            <a:pPr marL="0" marR="0" algn="ctr">
              <a:lnSpc>
                <a:spcPct val="115000"/>
              </a:lnSpc>
              <a:spcBef>
                <a:spcPts val="0"/>
              </a:spcBef>
              <a:spcAft>
                <a:spcPts val="0"/>
              </a:spcAft>
              <a:tabLst>
                <a:tab pos="457200" algn="l"/>
                <a:tab pos="2880360" algn="ctr"/>
                <a:tab pos="5760720" algn="r"/>
              </a:tabLst>
            </a:pPr>
            <a:r>
              <a:rPr lang="pl-PL" sz="1800" b="1" dirty="0">
                <a:solidFill>
                  <a:schemeClr val="bg2"/>
                </a:solidFill>
                <a:effectLst/>
                <a:latin typeface="+mj-lt"/>
                <a:ea typeface="Calibri" panose="020F0502020204030204" pitchFamily="34" charset="0"/>
                <a:cs typeface="Times New Roman" panose="02020603050405020304" pitchFamily="18" charset="0"/>
              </a:rPr>
              <a:t>Zależność współczynnika „intensywności” eksploatacyjnej od czasu lotu i redukcji ciągu silnika podczas startu w [%]</a:t>
            </a:r>
            <a:endParaRPr lang="en-US" sz="2400" b="1" dirty="0">
              <a:solidFill>
                <a:schemeClr val="bg2"/>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5420671"/>
      </p:ext>
    </p:extLst>
  </p:cSld>
  <p:clrMapOvr>
    <a:masterClrMapping/>
  </p:clrMapOvr>
</p:sld>
</file>

<file path=ppt/theme/theme1.xml><?xml version="1.0" encoding="utf-8"?>
<a:theme xmlns:a="http://schemas.openxmlformats.org/drawingml/2006/main" name="Motyw pakietu Office">
  <a:themeElements>
    <a:clrScheme name="Łukasiewicz-kolory">
      <a:dk1>
        <a:srgbClr val="44D62C"/>
      </a:dk1>
      <a:lt1>
        <a:srgbClr val="44D62C"/>
      </a:lt1>
      <a:dk2>
        <a:srgbClr val="FFFFFF"/>
      </a:dk2>
      <a:lt2>
        <a:srgbClr val="000000"/>
      </a:lt2>
      <a:accent1>
        <a:srgbClr val="44D62C"/>
      </a:accent1>
      <a:accent2>
        <a:srgbClr val="0085CA"/>
      </a:accent2>
      <a:accent3>
        <a:srgbClr val="EF3340"/>
      </a:accent3>
      <a:accent4>
        <a:srgbClr val="963CBD"/>
      </a:accent4>
      <a:accent5>
        <a:srgbClr val="FF0098"/>
      </a:accent5>
      <a:accent6>
        <a:srgbClr val="008578"/>
      </a:accent6>
      <a:hlink>
        <a:srgbClr val="0000FF"/>
      </a:hlink>
      <a:folHlink>
        <a:srgbClr val="800080"/>
      </a:folHlink>
    </a:clrScheme>
    <a:fontScheme name="Lukasiewicz-fonty">
      <a:majorFont>
        <a:latin typeface="Verdana"/>
        <a:ea typeface=""/>
        <a:cs typeface=""/>
      </a:majorFont>
      <a:minorFont>
        <a:latin typeface="Calibri"/>
        <a:ea typeface=""/>
        <a:cs typeface=""/>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ztCzw2001_A-Szabl_Lukasiewicz-PPT.pptx" id="{4DE65EB6-C119-4006-B78E-88EDD5266B16}" vid="{6240C9FF-088D-48EF-9051-8F56F5473EAA}"/>
    </a:ext>
  </a:extLst>
</a:theme>
</file>

<file path=ppt/theme/theme2.xml><?xml version="1.0" encoding="utf-8"?>
<a:theme xmlns:a="http://schemas.openxmlformats.org/drawingml/2006/main" name="Default Theme">
  <a:themeElements>
    <a:clrScheme name="Ghost 1">
      <a:dk1>
        <a:srgbClr val="7F7F7F"/>
      </a:dk1>
      <a:lt1>
        <a:srgbClr val="FFFFFF"/>
      </a:lt1>
      <a:dk2>
        <a:srgbClr val="000000"/>
      </a:dk2>
      <a:lt2>
        <a:srgbClr val="FFFFFF"/>
      </a:lt2>
      <a:accent1>
        <a:srgbClr val="000000"/>
      </a:accent1>
      <a:accent2>
        <a:srgbClr val="B0B1B3"/>
      </a:accent2>
      <a:accent3>
        <a:srgbClr val="000000"/>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Prezentacja_PPT-Lukasiewicz-Szablon_Magda</Template>
  <TotalTime>6248</TotalTime>
  <Words>1410</Words>
  <Application>Microsoft Office PowerPoint</Application>
  <PresentationFormat>Niestandardowy</PresentationFormat>
  <Paragraphs>224</Paragraphs>
  <Slides>13</Slides>
  <Notes>10</Notes>
  <HiddenSlides>0</HiddenSlides>
  <MMClips>0</MMClips>
  <ScaleCrop>false</ScaleCrop>
  <HeadingPairs>
    <vt:vector size="6" baseType="variant">
      <vt:variant>
        <vt:lpstr>Używane czcionki</vt:lpstr>
      </vt:variant>
      <vt:variant>
        <vt:i4>6</vt:i4>
      </vt:variant>
      <vt:variant>
        <vt:lpstr>Motyw</vt:lpstr>
      </vt:variant>
      <vt:variant>
        <vt:i4>2</vt:i4>
      </vt:variant>
      <vt:variant>
        <vt:lpstr>Tytuły slajdów</vt:lpstr>
      </vt:variant>
      <vt:variant>
        <vt:i4>13</vt:i4>
      </vt:variant>
    </vt:vector>
  </HeadingPairs>
  <TitlesOfParts>
    <vt:vector size="21" baseType="lpstr">
      <vt:lpstr>Arial</vt:lpstr>
      <vt:lpstr>Calibri</vt:lpstr>
      <vt:lpstr>Montserrat Hairline</vt:lpstr>
      <vt:lpstr>Times New Roman</vt:lpstr>
      <vt:lpstr>Verdana</vt:lpstr>
      <vt:lpstr>Wingdings</vt:lpstr>
      <vt:lpstr>Motyw pakietu Office</vt:lpstr>
      <vt:lpstr>Default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Wiejacha Magda</dc:creator>
  <cp:lastModifiedBy>Głowacki Paweł</cp:lastModifiedBy>
  <cp:revision>178</cp:revision>
  <dcterms:created xsi:type="dcterms:W3CDTF">2020-02-21T09:49:15Z</dcterms:created>
  <dcterms:modified xsi:type="dcterms:W3CDTF">2022-11-02T15:03:01Z</dcterms:modified>
</cp:coreProperties>
</file>