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7" r:id="rId3"/>
    <p:sldMasterId id="2147483719" r:id="rId4"/>
    <p:sldMasterId id="2147483731" r:id="rId5"/>
    <p:sldMasterId id="2147483755" r:id="rId6"/>
  </p:sldMasterIdLst>
  <p:notesMasterIdLst>
    <p:notesMasterId r:id="rId17"/>
  </p:notesMasterIdLst>
  <p:sldIdLst>
    <p:sldId id="282" r:id="rId7"/>
    <p:sldId id="256" r:id="rId8"/>
    <p:sldId id="284" r:id="rId9"/>
    <p:sldId id="283" r:id="rId10"/>
    <p:sldId id="285" r:id="rId11"/>
    <p:sldId id="257" r:id="rId12"/>
    <p:sldId id="286" r:id="rId13"/>
    <p:sldId id="287" r:id="rId14"/>
    <p:sldId id="289" r:id="rId15"/>
    <p:sldId id="26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19" autoAdjust="0"/>
  </p:normalViewPr>
  <p:slideViewPr>
    <p:cSldViewPr>
      <p:cViewPr varScale="1">
        <p:scale>
          <a:sx n="75" d="100"/>
          <a:sy n="75" d="100"/>
        </p:scale>
        <p:origin x="26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7070-3B86-410A-8D32-7D66E5002EE0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F15F1-15FE-4214-9AD8-66F73B18E4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15F1-15FE-4214-9AD8-66F73B18E47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87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15F1-15FE-4214-9AD8-66F73B18E47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15F1-15FE-4214-9AD8-66F73B18E47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pl-PL" altLang="pl-PL" sz="1400" b="1" i="1" dirty="0"/>
              <a:t>Niemal wszelki postęp w dziedzinie rozwoju ludzkości bierze swój początek w postępie technologicznym sfery militarnej. </a:t>
            </a:r>
          </a:p>
          <a:p>
            <a:endParaRPr lang="pl-PL" altLang="pl-PL" sz="1400" b="1" i="1" dirty="0"/>
          </a:p>
          <a:p>
            <a:r>
              <a:rPr lang="pl-PL" altLang="pl-PL" sz="1400" dirty="0"/>
              <a:t>Perspektywa realnej </a:t>
            </a:r>
            <a:r>
              <a:rPr lang="pl-PL" altLang="pl-PL" sz="1400" b="1" dirty="0"/>
              <a:t>integracji SBSP </a:t>
            </a:r>
            <a:r>
              <a:rPr lang="pl-PL" altLang="pl-PL" sz="1400" dirty="0"/>
              <a:t>(Systemów Bezzałogowych Statków Powietrznych) z lotnictwem załogowym w przestrzeni powietrznej kontrolowanej, niekontrolowanej jak i w naziemnym ruchu lotniskowym, wyraża się dążeniem do opracowania szeregu koncepcji w poszczególnych krajach i instytucjach, mających na celu </a:t>
            </a:r>
            <a:r>
              <a:rPr lang="pl-PL" altLang="pl-PL" sz="1400" b="1" dirty="0"/>
              <a:t>bezpieczne wykonywanie lotów załogowych i bezzałogowych statków pow. </a:t>
            </a:r>
            <a:r>
              <a:rPr lang="pl-PL" altLang="pl-PL" sz="1400" b="1" u="sng" dirty="0"/>
              <a:t>we wspólnej przestrzeni</a:t>
            </a:r>
            <a:r>
              <a:rPr lang="pl-PL" altLang="pl-PL" sz="1400" b="1" u="sng" baseline="0" dirty="0"/>
              <a:t> </a:t>
            </a:r>
            <a:r>
              <a:rPr lang="pl-PL" altLang="pl-PL" sz="1400" b="0" u="none" dirty="0"/>
              <a:t>(</a:t>
            </a:r>
            <a:r>
              <a:rPr lang="pl-PL" altLang="pl-PL" sz="1400" b="1" i="1" u="none" dirty="0"/>
              <a:t>dostosowanie</a:t>
            </a:r>
            <a:r>
              <a:rPr lang="pl-PL" altLang="pl-PL" sz="1400" b="1" i="1" u="none" baseline="0" dirty="0"/>
              <a:t> przepisów BL SBSP do wymogów BL lotnictwa załogowego</a:t>
            </a:r>
            <a:r>
              <a:rPr lang="pl-PL" altLang="pl-PL" sz="1400" b="0" u="none" baseline="0" dirty="0"/>
              <a:t>).</a:t>
            </a:r>
            <a:endParaRPr lang="pl-PL" altLang="pl-PL" sz="1400" b="1" u="sng" dirty="0"/>
          </a:p>
          <a:p>
            <a:r>
              <a:rPr lang="pl-PL" altLang="pl-PL" sz="1400" dirty="0"/>
              <a:t>        Od kilku dekad lotnictwo bezzałogowe jest jedną z najbardziej dynamicznie rozwijających się technologii we współczesnym świecie. </a:t>
            </a:r>
            <a:br>
              <a:rPr lang="pl-PL" altLang="pl-PL" sz="1400" dirty="0"/>
            </a:br>
            <a:r>
              <a:rPr lang="pl-PL" altLang="pl-PL" sz="1400" dirty="0"/>
              <a:t>Głównym argumentem wykorzystania SBSP do celów militarnych poza ich efektywnością bojową, jest znaczne zmniejszenie stopnia ryzyka podejmowanego przez czynnik ludzki na współczesnym polu walki oraz fakt, że lwia część wypadków i katastrof lotniczych jest jednak spowodowana błędem czynnika ludzkiego a rzadziej problemami technicznymi, technologicznymi czy informatycznymi.</a:t>
            </a:r>
          </a:p>
          <a:p>
            <a:endParaRPr lang="pl-PL" altLang="pl-PL" dirty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7198ED-3E58-407F-8D0E-DA6AB1BF4037}" type="slidenum">
              <a:rPr lang="pl-PL" altLang="pl-P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1400" dirty="0"/>
              <a:t>Aby zdefiniować i określić </a:t>
            </a:r>
            <a:r>
              <a:rPr lang="pl-PL" altLang="pl-PL" sz="1400" b="1" dirty="0"/>
              <a:t>minimalne wymagania bezpieczeństwa lotów SBSP, </a:t>
            </a:r>
            <a:r>
              <a:rPr lang="pl-PL" altLang="pl-PL" sz="1400" dirty="0"/>
              <a:t>dokonałem analizy oraz oceny dostępnej dokumentacji i istotnych  osiągnięć w tym zakresie, zarówno w skali międzynarodowej (NATO, ICAO, FAA, EUROCONTROL, EASA, JARUS, ATCA, itp.), jak i krajowej [SSRL </a:t>
            </a:r>
            <a:r>
              <a:rPr lang="pl-PL" altLang="pl-PL" sz="1400" baseline="0" dirty="0"/>
              <a:t>SZ RP</a:t>
            </a:r>
            <a:r>
              <a:rPr lang="pl-PL" altLang="pl-PL" sz="1400" dirty="0"/>
              <a:t>, Polska Agencja Żeglugi Powietrznej (PAŻP), Urząd Lotnictwa Cywilnego (ULC),].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400" dirty="0"/>
              <a:t>W wyniku przedmiotowej analizy i oceny osiągnięć wyżej wymienionych instytucji oraz organizacji ze szczególnym uwzględnieniem dotychczasowego dorobku ICAO i EUROCONTROL, określiłem następujące, </a:t>
            </a:r>
            <a:r>
              <a:rPr lang="pl-PL" altLang="pl-PL" sz="1400" b="1" dirty="0"/>
              <a:t>„Minimalne wymagania bezpiecznej eksploatacji SBSP” w PPK. </a:t>
            </a:r>
          </a:p>
          <a:p>
            <a:pPr eaLnBrk="1" hangingPunct="1">
              <a:spcBef>
                <a:spcPct val="50000"/>
              </a:spcBef>
            </a:pPr>
            <a:endParaRPr lang="pl-PL" altLang="pl-PL" dirty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ACFAF-F3CB-4377-B4F6-878AD114F110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pl-PL" altLang="pl-PL" dirty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ACFAF-F3CB-4377-B4F6-878AD114F110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1400" dirty="0"/>
              <a:t>Bezpieczeństwo Lotów w przestrzeniach służb ruchu lotniczego jest problemem złożonym i trudnym do osiągnięcia wymaganego poziomu nawet w lotnictwie załogowym. </a:t>
            </a:r>
            <a:br>
              <a:rPr lang="pl-PL" sz="1400" dirty="0"/>
            </a:br>
            <a:r>
              <a:rPr lang="pl-PL" sz="1400" dirty="0"/>
              <a:t>Dlatego zagadnienie BL SBSP musi być rozpatrywane </a:t>
            </a:r>
            <a:r>
              <a:rPr lang="pl-PL" sz="1400" b="1" dirty="0"/>
              <a:t>w dwóch aspektach</a:t>
            </a:r>
            <a:r>
              <a:rPr lang="pl-PL" sz="1400" dirty="0"/>
              <a:t>. Po pierwsze w połączeniu z lotnictwem załogowym w PPK w ramach jednolitego, </a:t>
            </a:r>
            <a:r>
              <a:rPr lang="pl-PL" sz="1400" b="1" dirty="0"/>
              <a:t>globalnego systemu BL </a:t>
            </a:r>
            <a:r>
              <a:rPr lang="pl-PL" sz="1400" dirty="0"/>
              <a:t>a po drugie </a:t>
            </a:r>
          </a:p>
          <a:p>
            <a:r>
              <a:rPr lang="pl-PL" sz="1400" dirty="0"/>
              <a:t>w ramach BL SBSP i załogowych SP, poza przestrzenią kontrolowaną. W celu rozwiązania tego problemu do szczegółowych rozważań przyjąłem następujące </a:t>
            </a:r>
            <a:r>
              <a:rPr lang="pl-PL" sz="1400" b="1" dirty="0"/>
              <a:t>kryteria Bezpieczeństwa Lotów SBSP</a:t>
            </a:r>
            <a:r>
              <a:rPr lang="pl-PL" sz="1400" dirty="0"/>
              <a:t>:</a:t>
            </a:r>
          </a:p>
          <a:p>
            <a:endParaRPr lang="pl-PL" sz="1400" dirty="0"/>
          </a:p>
          <a:p>
            <a:r>
              <a:rPr lang="pl-PL" sz="1400" b="1" dirty="0"/>
              <a:t>Ad.1.</a:t>
            </a:r>
            <a:r>
              <a:rPr lang="pl-PL" sz="1400" dirty="0"/>
              <a:t>  </a:t>
            </a:r>
            <a:r>
              <a:rPr lang="pl-PL" sz="1400" b="1" u="sng" dirty="0"/>
              <a:t>Stan techniczny SBSP, </a:t>
            </a:r>
            <a:r>
              <a:rPr lang="pl-PL" sz="1400" dirty="0"/>
              <a:t>to w ogólnym rozumieniu </a:t>
            </a:r>
            <a:r>
              <a:rPr lang="pl-PL" sz="1400" b="1" dirty="0"/>
              <a:t>status gotowości całego systemu do bezpiecznej realizacji szerokiego spektrum zadań w powietrzu</a:t>
            </a:r>
            <a:r>
              <a:rPr lang="pl-PL" sz="1400" dirty="0"/>
              <a:t>. Bezpieczną realizację misji w powietrzu można zapewnić poprzez niezakłócone funkcjonowanie (</a:t>
            </a:r>
            <a:r>
              <a:rPr lang="pl-PL" sz="1400" i="1" dirty="0"/>
              <a:t>pełną sprawność techniczną</a:t>
            </a:r>
            <a:r>
              <a:rPr lang="pl-PL" sz="1400" dirty="0"/>
              <a:t>) wszystkich elementów składowych systemu takich jak BSP - UAV, NSK – GCS, NTD – GDT oraz zintegrowane systemy łączności i przesyłania danych. </a:t>
            </a:r>
          </a:p>
          <a:p>
            <a:endParaRPr lang="pl-PL" sz="1400" b="1" dirty="0"/>
          </a:p>
          <a:p>
            <a:r>
              <a:rPr lang="pl-PL" sz="1400" b="1" dirty="0"/>
              <a:t>Ad.2.</a:t>
            </a:r>
            <a:r>
              <a:rPr lang="pl-PL" sz="1400" dirty="0"/>
              <a:t>  Biorąc pod uwagę fakt braku załogi na pokładzie BSP, należy dążyć do aplikacji odpowiednich przyrządów i urządzeń pokładowych, które mogłyby skutecznie zastąpić pilota na pokładzie BSP, spełniając jednocześnie wymagania stawiane załogowym statkom powietrznym. Jednym z najtrudniejszych elementów składowych ww. wymagań jest zdolność do unikania kolizji w powietrzu. </a:t>
            </a:r>
            <a:br>
              <a:rPr lang="pl-PL" sz="1400" dirty="0"/>
            </a:br>
            <a:r>
              <a:rPr lang="pl-PL" sz="1400" dirty="0"/>
              <a:t>W lotnictwie załogowym stosuje się zasadę „</a:t>
            </a:r>
            <a:r>
              <a:rPr lang="pl-PL" sz="1400" b="1" dirty="0" err="1"/>
              <a:t>See</a:t>
            </a:r>
            <a:r>
              <a:rPr lang="pl-PL" sz="1400" b="1" dirty="0"/>
              <a:t> and </a:t>
            </a:r>
            <a:r>
              <a:rPr lang="pl-PL" sz="1400" b="1" dirty="0" err="1"/>
              <a:t>Avoid</a:t>
            </a:r>
            <a:r>
              <a:rPr lang="pl-PL" sz="1400" dirty="0"/>
              <a:t>” – zobacz (</a:t>
            </a:r>
            <a:r>
              <a:rPr lang="pl-PL" sz="1400" i="1" dirty="0"/>
              <a:t>wykryj wzrokowo lub radiolokacyjnie</a:t>
            </a:r>
            <a:r>
              <a:rPr lang="pl-PL" sz="1400" dirty="0"/>
              <a:t>) i omiń, wspieraną systemem „</a:t>
            </a:r>
            <a:r>
              <a:rPr lang="pl-PL" sz="1400" b="1" dirty="0"/>
              <a:t>TCAS – </a:t>
            </a:r>
            <a:r>
              <a:rPr lang="pl-PL" sz="1400" b="1" dirty="0" err="1"/>
              <a:t>Traffic</a:t>
            </a:r>
            <a:r>
              <a:rPr lang="pl-PL" sz="1400" b="1" dirty="0"/>
              <a:t> </a:t>
            </a:r>
            <a:r>
              <a:rPr lang="pl-PL" sz="1400" b="1" dirty="0" err="1"/>
              <a:t>Collision</a:t>
            </a:r>
            <a:r>
              <a:rPr lang="pl-PL" sz="1400" b="1" dirty="0"/>
              <a:t> </a:t>
            </a:r>
            <a:r>
              <a:rPr lang="pl-PL" sz="1400" b="1" dirty="0" err="1"/>
              <a:t>Avoidance</a:t>
            </a:r>
            <a:r>
              <a:rPr lang="pl-PL" sz="1400" b="1" dirty="0"/>
              <a:t> System/ACAS – </a:t>
            </a:r>
            <a:r>
              <a:rPr lang="pl-PL" sz="1400" b="1" dirty="0" err="1"/>
              <a:t>Airborne</a:t>
            </a:r>
            <a:r>
              <a:rPr lang="pl-PL" sz="1400" b="1" dirty="0"/>
              <a:t> </a:t>
            </a:r>
            <a:r>
              <a:rPr lang="pl-PL" sz="1400" b="1" dirty="0" err="1"/>
              <a:t>Collision</a:t>
            </a:r>
            <a:r>
              <a:rPr lang="pl-PL" sz="1400" b="1" dirty="0"/>
              <a:t> </a:t>
            </a:r>
            <a:r>
              <a:rPr lang="pl-PL" sz="1400" b="1" dirty="0" err="1"/>
              <a:t>Avoidance</a:t>
            </a:r>
            <a:r>
              <a:rPr lang="pl-PL" sz="1400" b="1" dirty="0"/>
              <a:t> System</a:t>
            </a:r>
            <a:r>
              <a:rPr lang="pl-PL" sz="1400" dirty="0"/>
              <a:t>”  (</a:t>
            </a:r>
            <a:r>
              <a:rPr lang="pl-PL" sz="1400" i="1" dirty="0"/>
              <a:t>pokładowy system ostrzegania przed kolizją w ruchu lotniczym</a:t>
            </a:r>
            <a:r>
              <a:rPr lang="pl-PL" sz="1400" dirty="0"/>
              <a:t>), który wykrywa zbliżające się obiekty powietrzne, ostrzegając załogę samolotu o ewentualnym niebezpiecznym zbliżeniu czy kolizji i zalecając odpowiedni manewr poprzez zmianę wysokości, względnie zmniejszenie /zwiększenie aktualnej prędkości pionowej. </a:t>
            </a:r>
          </a:p>
          <a:p>
            <a:r>
              <a:rPr lang="pl-PL" sz="1400" dirty="0"/>
              <a:t>        Aby </a:t>
            </a:r>
            <a:r>
              <a:rPr lang="pl-PL" sz="1400" b="1" dirty="0"/>
              <a:t>BSP</a:t>
            </a:r>
            <a:r>
              <a:rPr lang="pl-PL" sz="1400" baseline="0" dirty="0"/>
              <a:t> </a:t>
            </a:r>
            <a:r>
              <a:rPr lang="pl-PL" sz="1400" dirty="0"/>
              <a:t>mogły spełniać takie same kryteria jak lotnictwo załogowe, muszą być wyposażone w adekwatne systemy typu </a:t>
            </a:r>
            <a:r>
              <a:rPr lang="pl-PL" sz="1400" b="1" dirty="0"/>
              <a:t>TCAS/ACAS,</a:t>
            </a:r>
            <a:r>
              <a:rPr lang="pl-PL" sz="1400" dirty="0"/>
              <a:t> posiadające dodatkowo odpowiednie rozwiązania konstrukcyjne, zapewniające przekazywanie stosownych informacji </a:t>
            </a:r>
            <a:r>
              <a:rPr lang="pl-PL" sz="1400" b="1" dirty="0"/>
              <a:t>pilotowi BSP </a:t>
            </a:r>
            <a:r>
              <a:rPr lang="pl-PL" sz="1400" dirty="0"/>
              <a:t>usytuowanemu w NSK, który mógłby na tej podstawie ominąć przeszkodę, zdalnie sterując samolotem.</a:t>
            </a:r>
          </a:p>
          <a:p>
            <a:r>
              <a:rPr lang="pl-PL" sz="1400" dirty="0"/>
              <a:t>        Aktualnie kontynuuje się zaawansowane prace nad systemami antykolizyjnymi nowej generacji, w które będą wyposażane zarówno samoloty załogowe jak i bezzałogowe. </a:t>
            </a:r>
          </a:p>
          <a:p>
            <a:r>
              <a:rPr lang="pl-PL" sz="1400" dirty="0"/>
              <a:t>        Wiodącym projektem w tej dziedzinie jest </a:t>
            </a:r>
            <a:r>
              <a:rPr lang="pl-PL" sz="1400" b="1" dirty="0"/>
              <a:t>MIDCAS  (</a:t>
            </a:r>
            <a:r>
              <a:rPr lang="pl-PL" sz="1400" b="1" dirty="0" err="1"/>
              <a:t>Mid-air</a:t>
            </a:r>
            <a:r>
              <a:rPr lang="pl-PL" sz="1400" b="1" dirty="0"/>
              <a:t> </a:t>
            </a:r>
            <a:r>
              <a:rPr lang="pl-PL" sz="1400" b="1" dirty="0" err="1"/>
              <a:t>Collision</a:t>
            </a:r>
            <a:r>
              <a:rPr lang="pl-PL" sz="1400" b="1" dirty="0"/>
              <a:t> </a:t>
            </a:r>
            <a:r>
              <a:rPr lang="pl-PL" sz="1400" b="1" dirty="0" err="1"/>
              <a:t>Avoidance</a:t>
            </a:r>
            <a:r>
              <a:rPr lang="pl-PL" sz="1400" b="1" dirty="0"/>
              <a:t> System</a:t>
            </a:r>
            <a:r>
              <a:rPr lang="pl-PL" sz="1400" dirty="0"/>
              <a:t>), gdzie zasadniczą część tego projektu „</a:t>
            </a:r>
            <a:r>
              <a:rPr lang="pl-PL" sz="1400" b="1" dirty="0" err="1"/>
              <a:t>Sense</a:t>
            </a:r>
            <a:r>
              <a:rPr lang="pl-PL" sz="1400" b="1" dirty="0"/>
              <a:t> and </a:t>
            </a:r>
            <a:r>
              <a:rPr lang="pl-PL" sz="1400" b="1" dirty="0" err="1"/>
              <a:t>Avoid</a:t>
            </a:r>
            <a:r>
              <a:rPr lang="pl-PL" sz="1400" b="1" dirty="0"/>
              <a:t> System</a:t>
            </a:r>
            <a:r>
              <a:rPr lang="pl-PL" sz="1400" dirty="0"/>
              <a:t>”  – (</a:t>
            </a:r>
            <a:r>
              <a:rPr lang="pl-PL" sz="1400" i="1" dirty="0"/>
              <a:t>wykryj, przemyśl i omiń przeszkodę</a:t>
            </a:r>
            <a:r>
              <a:rPr lang="pl-PL" sz="1400" dirty="0"/>
              <a:t>) przeznaczona na wyposażenie SBSP, będzie w stanie spełnić wymagania w zakresie utrzymywania standardów separacji i unikania kolizji w ruchu lotniczym w przestrzeni powietrznej kontrolowanej. Technologia „</a:t>
            </a:r>
            <a:r>
              <a:rPr lang="pl-PL" sz="1400" b="1" dirty="0" err="1"/>
              <a:t>Sense</a:t>
            </a:r>
            <a:r>
              <a:rPr lang="pl-PL" sz="1400" b="1" dirty="0"/>
              <a:t> and </a:t>
            </a:r>
            <a:r>
              <a:rPr lang="pl-PL" sz="1400" b="1" dirty="0" err="1"/>
              <a:t>Avoid</a:t>
            </a:r>
            <a:r>
              <a:rPr lang="pl-PL" sz="1400" dirty="0"/>
              <a:t>” jest rozwijana w podobnym kierunku jak TCAS/ACAS, czyli na zasadzie pracy odpowiednich urządzeń pokładowych wykrywających niebezpieczeństwo kolizji (odbiór sygnałów z transponderów  samolotowych pracujących w modach A/C oraz S) i przekazujących adekwatną informację do pilota BSP usytuowanego w NSK wraz z sugerowanym rozwiązaniem danego problemu. Na tej podstawie pilot BSP wykonuje odpowiedni manewr pozwalający na uniknięcie kolizji. </a:t>
            </a:r>
            <a:r>
              <a:rPr lang="pl-PL" sz="1400" b="1" dirty="0"/>
              <a:t>Jednocześnie nie wyklucza się rozwoju tego systemu w kierunku autonomicznego działania (</a:t>
            </a:r>
            <a:r>
              <a:rPr lang="pl-PL" sz="1400" b="1" i="1" dirty="0"/>
              <a:t>manewr bez ingerencji pilota BSP</a:t>
            </a:r>
            <a:r>
              <a:rPr lang="pl-PL" sz="1400" b="1" dirty="0"/>
              <a:t>) ale pod warunkiem, że autonomiczna reakcja systemu nie będzie dłuższa od reakcji pilota BSP w adekwatnej sytuacji.</a:t>
            </a:r>
          </a:p>
          <a:p>
            <a:endParaRPr lang="pl-PL" sz="1400" dirty="0"/>
          </a:p>
          <a:p>
            <a:r>
              <a:rPr lang="pl-PL" sz="1400" dirty="0"/>
              <a:t> </a:t>
            </a:r>
            <a:r>
              <a:rPr lang="pl-PL" sz="1400" b="1" dirty="0"/>
              <a:t>Ad.3. </a:t>
            </a:r>
            <a:r>
              <a:rPr lang="pl-PL" sz="1400" dirty="0"/>
              <a:t>Jak dotychczas zdecydowana większość lotów BSP była realizowana w wydzielonych elementach przestrzeni powietrznej, względnie w przestrzeni niesklasyfikowanej powyżej FL 660, aby odseparować samoloty bezzałogowe od załogowych i tym samym  zapobiec niebezpieczeństwu kolizji. </a:t>
            </a:r>
          </a:p>
          <a:p>
            <a:r>
              <a:rPr lang="pl-PL" sz="1400" dirty="0"/>
              <a:t>        Aby osiągnąć wymagany poziom integracji, powyższy rodzaj separacji nie może być brany pod uwagę. </a:t>
            </a:r>
          </a:p>
          <a:p>
            <a:r>
              <a:rPr lang="pl-PL" sz="1400" u="sng" dirty="0"/>
              <a:t>Według ICAO termin „</a:t>
            </a:r>
            <a:r>
              <a:rPr lang="pl-PL" sz="1400" b="1" u="sng" dirty="0"/>
              <a:t>Separacja”</a:t>
            </a:r>
            <a:r>
              <a:rPr lang="pl-PL" sz="1400" u="sng" dirty="0"/>
              <a:t> </a:t>
            </a:r>
            <a:r>
              <a:rPr lang="pl-PL" sz="1400" dirty="0"/>
              <a:t>oznacza utrzymywanie określonych, minimalnych odległości pomiędzy samolotami w powietrzu (w płaszczyźnie poziomej </a:t>
            </a:r>
            <a:br>
              <a:rPr lang="pl-PL" sz="1400" dirty="0"/>
            </a:br>
            <a:r>
              <a:rPr lang="pl-PL" sz="1400" dirty="0"/>
              <a:t>i pionowej) lub od przeszkód terenowych dla uniknięcia kolizji poprzez lot na wyznaczonych poziomach wysokości, po zadanych trasach, w nakazanych kierunkach czy poprzez manewrowanie prędkością.        </a:t>
            </a:r>
          </a:p>
          <a:p>
            <a:r>
              <a:rPr lang="pl-PL" sz="1400" dirty="0"/>
              <a:t>        </a:t>
            </a:r>
            <a:r>
              <a:rPr lang="pl-PL" sz="1400" b="1" dirty="0"/>
              <a:t>Obowiązujące kryteria separacji </a:t>
            </a:r>
            <a:r>
              <a:rPr lang="pl-PL" sz="1400" dirty="0"/>
              <a:t>w ruchu kontrolowanym załogowego lotnictwa cywilnego, zostały ściśle określone przez ICAO  i są stosowane zarówno w międzynarodowym jak i narodowym ruchu lotniczym poszczególnych państw zrzeszonych w tej organizacji. Przy założeniu, że </a:t>
            </a:r>
            <a:r>
              <a:rPr lang="pl-PL" sz="1400" b="1" dirty="0"/>
              <a:t>SBSP </a:t>
            </a:r>
            <a:r>
              <a:rPr lang="pl-PL" sz="1400" dirty="0"/>
              <a:t>muszą spełniać kryteria separacji obowiązujące dla lotnictwa załogowego, </a:t>
            </a:r>
            <a:r>
              <a:rPr lang="pl-PL" sz="1400" b="1" dirty="0"/>
              <a:t>minima i metody separacji także powinny być tożsame.</a:t>
            </a:r>
          </a:p>
          <a:p>
            <a:r>
              <a:rPr lang="pl-PL" sz="1400" dirty="0"/>
              <a:t>        ICAO (EUROCONTROL) w przepisach ogólnych odnoszących się do separacji w płaszczyźnie pionowej lub poziomej w ruchu kontrolowanym, precyzuje swoje standardy w dwóch zasadniczych rodzajach separacji:</a:t>
            </a:r>
          </a:p>
          <a:p>
            <a:r>
              <a:rPr lang="pl-PL" sz="1400" dirty="0"/>
              <a:t> 1. </a:t>
            </a:r>
            <a:r>
              <a:rPr lang="pl-PL" sz="1400" b="1" dirty="0"/>
              <a:t>Separacja pionowa – 1000 </a:t>
            </a:r>
            <a:r>
              <a:rPr lang="pl-PL" sz="1400" b="1" dirty="0" err="1"/>
              <a:t>ft</a:t>
            </a:r>
            <a:r>
              <a:rPr lang="pl-PL" sz="1400" b="1" dirty="0"/>
              <a:t> / 300 m,</a:t>
            </a:r>
          </a:p>
          <a:p>
            <a:r>
              <a:rPr lang="pl-PL" sz="1400" b="1" dirty="0"/>
              <a:t> </a:t>
            </a:r>
            <a:r>
              <a:rPr lang="pl-PL" sz="1400" b="0" dirty="0"/>
              <a:t>2</a:t>
            </a:r>
            <a:r>
              <a:rPr lang="pl-PL" sz="1400" b="1" dirty="0"/>
              <a:t>. Separacja pozioma – (boczna i podłużna)</a:t>
            </a:r>
            <a:r>
              <a:rPr lang="pl-PL" sz="1400" b="0" dirty="0"/>
              <a:t>.</a:t>
            </a:r>
            <a:r>
              <a:rPr lang="pl-PL" sz="1400" dirty="0"/>
              <a:t> </a:t>
            </a:r>
          </a:p>
          <a:p>
            <a:r>
              <a:rPr lang="pl-PL" sz="1400" b="1" i="1" dirty="0">
                <a:solidFill>
                  <a:srgbClr val="FF0000"/>
                </a:solidFill>
              </a:rPr>
              <a:t>Separacja pionowa </a:t>
            </a:r>
            <a:r>
              <a:rPr lang="pl-PL" sz="1400" dirty="0">
                <a:solidFill>
                  <a:srgbClr val="FF0000"/>
                </a:solidFill>
              </a:rPr>
              <a:t>realizowana jest poprzez stosowanie przez statki powietrzne odpowiednich manewrów wznoszenia lub zniżania (konieczne obowiązujące procedury nastawiania wysokościomierzy barometrycznych) i wykonywanie lotów na różnych poziomach wysokości, wyrażonych jako poziomy lotu (FL –Flight Level) lub wysokości bezwzględne (w odniesieniu do średniego poziomu morza). Minimum separacji pionowej powinno wynosić </a:t>
            </a:r>
            <a:r>
              <a:rPr lang="pl-PL" sz="1400" b="1" dirty="0">
                <a:solidFill>
                  <a:srgbClr val="FF0000"/>
                </a:solidFill>
              </a:rPr>
              <a:t>300 m (1000 </a:t>
            </a:r>
            <a:r>
              <a:rPr lang="pl-PL" sz="1400" b="1" dirty="0" err="1">
                <a:solidFill>
                  <a:srgbClr val="FF0000"/>
                </a:solidFill>
              </a:rPr>
              <a:t>ft</a:t>
            </a:r>
            <a:r>
              <a:rPr lang="pl-PL" sz="1400" dirty="0">
                <a:solidFill>
                  <a:srgbClr val="FF0000"/>
                </a:solidFill>
              </a:rPr>
              <a:t>) poniżej poziomu </a:t>
            </a:r>
            <a:r>
              <a:rPr lang="pl-PL" sz="1400" b="1" dirty="0">
                <a:solidFill>
                  <a:srgbClr val="FF0000"/>
                </a:solidFill>
              </a:rPr>
              <a:t>FL – 410 (12 500 m</a:t>
            </a:r>
            <a:r>
              <a:rPr lang="pl-PL" sz="1400" dirty="0">
                <a:solidFill>
                  <a:srgbClr val="FF0000"/>
                </a:solidFill>
              </a:rPr>
              <a:t>) i </a:t>
            </a:r>
            <a:r>
              <a:rPr lang="pl-PL" sz="1400" b="1" dirty="0">
                <a:solidFill>
                  <a:srgbClr val="FF0000"/>
                </a:solidFill>
              </a:rPr>
              <a:t>600 m (2000 </a:t>
            </a:r>
            <a:r>
              <a:rPr lang="pl-PL" sz="1400" b="1" dirty="0" err="1">
                <a:solidFill>
                  <a:srgbClr val="FF0000"/>
                </a:solidFill>
              </a:rPr>
              <a:t>ft</a:t>
            </a:r>
            <a:r>
              <a:rPr lang="pl-PL" sz="1400" dirty="0">
                <a:solidFill>
                  <a:srgbClr val="FF0000"/>
                </a:solidFill>
              </a:rPr>
              <a:t>) na poziomie </a:t>
            </a:r>
            <a:r>
              <a:rPr lang="pl-PL" sz="1400" b="1" dirty="0">
                <a:solidFill>
                  <a:srgbClr val="FF0000"/>
                </a:solidFill>
              </a:rPr>
              <a:t>FL -410 </a:t>
            </a:r>
            <a:r>
              <a:rPr lang="pl-PL" sz="1400" dirty="0">
                <a:solidFill>
                  <a:srgbClr val="FF0000"/>
                </a:solidFill>
              </a:rPr>
              <a:t>oraz powyżej tego poziomu.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Separacja pozioma </a:t>
            </a:r>
            <a:r>
              <a:rPr lang="pl-PL" sz="1400" dirty="0">
                <a:solidFill>
                  <a:srgbClr val="FF0000"/>
                </a:solidFill>
              </a:rPr>
              <a:t>z kolei dzieli się na separację </a:t>
            </a:r>
            <a:r>
              <a:rPr lang="pl-PL" sz="1400" b="1" dirty="0">
                <a:solidFill>
                  <a:srgbClr val="FF0000"/>
                </a:solidFill>
              </a:rPr>
              <a:t>boczną</a:t>
            </a:r>
            <a:r>
              <a:rPr lang="pl-PL" sz="1400" dirty="0">
                <a:solidFill>
                  <a:srgbClr val="FF0000"/>
                </a:solidFill>
              </a:rPr>
              <a:t> i separację </a:t>
            </a:r>
            <a:r>
              <a:rPr lang="pl-PL" sz="1400" b="1" dirty="0">
                <a:solidFill>
                  <a:srgbClr val="FF0000"/>
                </a:solidFill>
              </a:rPr>
              <a:t>podłużną</a:t>
            </a:r>
            <a:r>
              <a:rPr lang="pl-PL" sz="1400" dirty="0">
                <a:solidFill>
                  <a:srgbClr val="FF0000"/>
                </a:solidFill>
              </a:rPr>
              <a:t>. </a:t>
            </a:r>
          </a:p>
          <a:p>
            <a:endParaRPr lang="pl-PL" sz="1400" dirty="0"/>
          </a:p>
          <a:p>
            <a:r>
              <a:rPr lang="pl-PL" sz="1400" dirty="0"/>
              <a:t>        </a:t>
            </a:r>
            <a:r>
              <a:rPr lang="pl-PL" sz="1400" b="1" dirty="0"/>
              <a:t>Ad.4. </a:t>
            </a:r>
            <a:r>
              <a:rPr lang="pl-PL" sz="1400" dirty="0"/>
              <a:t>Niezwykle istotnym kryterium </a:t>
            </a:r>
            <a:r>
              <a:rPr lang="pl-PL" sz="1400" b="1" dirty="0"/>
              <a:t>BL SBSP </a:t>
            </a:r>
            <a:r>
              <a:rPr lang="pl-PL" sz="1400" u="sng" dirty="0"/>
              <a:t>jest bezpieczeństwo łączności, zdalnego sterowania i transmisji danych. </a:t>
            </a:r>
            <a:r>
              <a:rPr lang="pl-PL" sz="1400" dirty="0"/>
              <a:t>Wprowadzenie jakiegokolwiek bezzałogowego statku powietrznego w PPK, musi się opierać na niezawodnym systemie transmisji danych, zarówno dla utrzymania ciągłej łączności z organami ATC, jak i zapewnienia ciągłości zdalnego sterowania i kontroli wszystkich parametrów lotu BSP. Wszelkie błędy, awarie lub niewłaściwe wykorzystanie systemu wymiany danych, mogą wywołać natychmiastowy, negatywny wpływ na bezpieczeństwo lotów. </a:t>
            </a:r>
          </a:p>
          <a:p>
            <a:r>
              <a:rPr lang="pl-PL" sz="1400" dirty="0"/>
              <a:t>Zatem niezawodne funkcjonowanie tego elementu składowego SBSP, determinuje bezpieczny lot w PPK. </a:t>
            </a:r>
          </a:p>
          <a:p>
            <a:endParaRPr lang="pl-PL" sz="1400" dirty="0"/>
          </a:p>
          <a:p>
            <a:r>
              <a:rPr lang="pl-PL" sz="1400" dirty="0"/>
              <a:t>        </a:t>
            </a:r>
            <a:r>
              <a:rPr lang="pl-PL" sz="1400" b="1" dirty="0"/>
              <a:t>Ad.5.  </a:t>
            </a:r>
            <a:r>
              <a:rPr lang="pl-PL" sz="1400" dirty="0"/>
              <a:t>Głównym czynnikiem warunkującym bezpieczną integrację SBSP w PPK, jest spełnienie takich samych kryteriów w zakresie wyposażenia, bezpiecznego pilotowania i kontroli ruchu lotniczego, jakie obowiązują w lotnictwie załogowym. Aczkolwiek współczesne SBSP wciąż nie są w stanie spełnić tych kryteriów ze względu na ograniczone możliwości dostosowania się do obowiązujących w lotnictwie załogowym procedur i zasad wykonywania lotów </a:t>
            </a:r>
            <a:r>
              <a:rPr lang="pl-PL" sz="1400" b="1" dirty="0"/>
              <a:t>(względy techniczne) </a:t>
            </a:r>
            <a:r>
              <a:rPr lang="pl-PL" sz="1400" dirty="0"/>
              <a:t>oraz brak jasno sprecyzowanych, adekwatnych standardów dla SBSP </a:t>
            </a:r>
            <a:r>
              <a:rPr lang="pl-PL" sz="1400" b="1" dirty="0"/>
              <a:t>(uwarunkowania organizacyjno-prawne)</a:t>
            </a:r>
            <a:r>
              <a:rPr lang="pl-PL" sz="1400" dirty="0"/>
              <a:t>. </a:t>
            </a:r>
          </a:p>
          <a:p>
            <a:r>
              <a:rPr lang="pl-PL" sz="1400" dirty="0"/>
              <a:t>        </a:t>
            </a:r>
            <a:r>
              <a:rPr lang="pl-PL" sz="1400" b="1" dirty="0"/>
              <a:t>Rodzi się zatem pytanie – czy integracja SBSP w każdym przypadku musi się wiązać ze zmianą obowiązujących standardów? </a:t>
            </a:r>
          </a:p>
          <a:p>
            <a:endParaRPr lang="pl-PL" sz="1400" dirty="0"/>
          </a:p>
          <a:p>
            <a:r>
              <a:rPr lang="pl-PL" sz="1400" dirty="0"/>
              <a:t>  </a:t>
            </a:r>
            <a:r>
              <a:rPr lang="pl-PL" sz="1400" b="1" dirty="0"/>
              <a:t>Ad.6.  Za sytuację szczególną </a:t>
            </a:r>
            <a:r>
              <a:rPr lang="pl-PL" sz="1400" dirty="0"/>
              <a:t>w lotnictwie załogowym uważa się sytuację na ziemi, na wodzie i w powietrzu, w której zagrożone jest bezpieczeństwo osób na pokładzie, ładunku i statku powietrznego. </a:t>
            </a:r>
          </a:p>
          <a:p>
            <a:r>
              <a:rPr lang="pl-PL" sz="1400" dirty="0"/>
              <a:t>        Analogicznie do lotnictwa załogowego, </a:t>
            </a:r>
            <a:r>
              <a:rPr lang="pl-PL" sz="1400" b="1" dirty="0"/>
              <a:t>za sytuację szczególną w eksploatacji SBSP proponuje się</a:t>
            </a:r>
            <a:r>
              <a:rPr lang="pl-PL" sz="1400" dirty="0"/>
              <a:t> uważać sytuację na ziemi, na wodzie i w powietrzu, w której jest zagrożone bezpieczeństwo BSP, ładunku na jego pokładzie lub innych osób i statków powietrznych znajdujących się w zasięgu oddziaływania BSP. </a:t>
            </a:r>
          </a:p>
          <a:p>
            <a:r>
              <a:rPr lang="pl-PL" sz="1400" b="1" dirty="0"/>
              <a:t>Przewiduje się, że do najczęstszych sytuacji szczególnych podczas lotu SBSP mogą należeć następujące zdarzenia:</a:t>
            </a:r>
          </a:p>
          <a:p>
            <a:r>
              <a:rPr lang="pl-PL" sz="1400" dirty="0"/>
              <a:t>a) lot w strefie niebezpiecznych zjawisk pogody;</a:t>
            </a:r>
          </a:p>
          <a:p>
            <a:r>
              <a:rPr lang="pl-PL" sz="1400" dirty="0"/>
              <a:t>b) awaryjna sytuacja w locie;</a:t>
            </a:r>
          </a:p>
          <a:p>
            <a:r>
              <a:rPr lang="pl-PL" sz="1400" dirty="0"/>
              <a:t>c) przymusowe lądowanie (</a:t>
            </a:r>
            <a:r>
              <a:rPr lang="pl-PL" sz="1400" i="1" dirty="0"/>
              <a:t>autodestrukcja - dla bojowych BSP operujących nad terytorium przeciwnika</a:t>
            </a:r>
            <a:r>
              <a:rPr lang="pl-PL" sz="1400" dirty="0"/>
              <a:t>).</a:t>
            </a:r>
          </a:p>
          <a:p>
            <a:r>
              <a:rPr lang="pl-PL" sz="1400" b="1" dirty="0"/>
              <a:t>W sytuacjach szczególnych w locie BSP proponuje się stosować następujące kody specjalne transpondera:</a:t>
            </a:r>
          </a:p>
          <a:p>
            <a:r>
              <a:rPr lang="pl-PL" sz="1400" dirty="0"/>
              <a:t>1. </a:t>
            </a:r>
            <a:r>
              <a:rPr lang="pl-PL" sz="1400" b="1" dirty="0"/>
              <a:t>7700 </a:t>
            </a:r>
            <a:r>
              <a:rPr lang="pl-PL" sz="1400" dirty="0"/>
              <a:t>– w stanach zagrożenia.</a:t>
            </a:r>
          </a:p>
          <a:p>
            <a:r>
              <a:rPr lang="pl-PL" sz="1400" dirty="0"/>
              <a:t>2. </a:t>
            </a:r>
            <a:r>
              <a:rPr lang="pl-PL" sz="1400" b="1" dirty="0"/>
              <a:t>7600 </a:t>
            </a:r>
            <a:r>
              <a:rPr lang="pl-PL" sz="1400" dirty="0"/>
              <a:t>– podczas utraty łączności radiowej.</a:t>
            </a:r>
          </a:p>
          <a:p>
            <a:r>
              <a:rPr lang="pl-PL" sz="1400" dirty="0"/>
              <a:t>3. </a:t>
            </a:r>
            <a:r>
              <a:rPr lang="pl-PL" sz="1400" b="1" dirty="0"/>
              <a:t>7500 </a:t>
            </a:r>
            <a:r>
              <a:rPr lang="pl-PL" sz="1400" dirty="0"/>
              <a:t>– w przypadku bezprawnej ingerencji w system sterowania BSP podczas lotu.</a:t>
            </a:r>
          </a:p>
          <a:p>
            <a:r>
              <a:rPr lang="pl-PL" sz="1400" dirty="0"/>
              <a:t>4. </a:t>
            </a:r>
            <a:r>
              <a:rPr lang="pl-PL" sz="1400" b="1" dirty="0"/>
              <a:t>7400</a:t>
            </a:r>
            <a:r>
              <a:rPr lang="pl-PL" sz="1400" dirty="0"/>
              <a:t> – podczas utraty funkcji zdalnego sterowania.</a:t>
            </a:r>
          </a:p>
          <a:p>
            <a:endParaRPr lang="pl-PL" sz="1400" dirty="0"/>
          </a:p>
          <a:p>
            <a:r>
              <a:rPr lang="pl-PL" sz="1400" dirty="0"/>
              <a:t> </a:t>
            </a:r>
            <a:r>
              <a:rPr lang="pl-PL" sz="1400" b="1" dirty="0"/>
              <a:t>Ad. 7. </a:t>
            </a:r>
            <a:r>
              <a:rPr lang="pl-PL" sz="1400" b="1" u="sng" dirty="0"/>
              <a:t>Na określenie MWA dla SBSP wpływają następujące czynniki:</a:t>
            </a:r>
          </a:p>
          <a:p>
            <a:r>
              <a:rPr lang="pl-PL" sz="1400" dirty="0"/>
              <a:t>- wyposażenie pilotażowo-nawigacyjne BSP;</a:t>
            </a:r>
          </a:p>
          <a:p>
            <a:r>
              <a:rPr lang="pl-PL" sz="1400" dirty="0"/>
              <a:t>- wyszkolenie i kwalifikacje pilota BSP (</a:t>
            </a:r>
            <a:r>
              <a:rPr lang="pl-PL" sz="1400" i="1" dirty="0"/>
              <a:t>MWA dla pilota</a:t>
            </a:r>
            <a:r>
              <a:rPr lang="pl-PL" sz="1400" dirty="0"/>
              <a:t>);</a:t>
            </a:r>
          </a:p>
          <a:p>
            <a:r>
              <a:rPr lang="pl-PL" sz="1400" dirty="0"/>
              <a:t>- ograniczenia eksploatacyjne BSP;</a:t>
            </a:r>
          </a:p>
          <a:p>
            <a:r>
              <a:rPr lang="pl-PL" sz="1400" dirty="0"/>
              <a:t>- przepisy i procedury wykonywania lotów;</a:t>
            </a:r>
          </a:p>
          <a:p>
            <a:r>
              <a:rPr lang="pl-PL" sz="1400" dirty="0"/>
              <a:t>- klasa przestrzeni w której lot jest realizowany;</a:t>
            </a:r>
          </a:p>
          <a:p>
            <a:r>
              <a:rPr lang="pl-PL" sz="1400" dirty="0"/>
              <a:t>- MWA dla danego lotniska (</a:t>
            </a:r>
            <a:r>
              <a:rPr lang="pl-PL" sz="1400" i="1" dirty="0"/>
              <a:t>ukształtowanie terenu i wyposażenie radionawigacyjne</a:t>
            </a:r>
            <a:r>
              <a:rPr lang="pl-PL" sz="1400" dirty="0"/>
              <a:t>). </a:t>
            </a:r>
          </a:p>
          <a:p>
            <a:r>
              <a:rPr lang="pl-PL" sz="1400" dirty="0"/>
              <a:t>      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15F1-15FE-4214-9AD8-66F73B18E47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129ACA9-0951-4479-B8B3-409F14ABDEBD}" type="slidenum">
              <a:rPr lang="pl-PL" altLang="pl-PL" sz="10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</a:t>
            </a:fld>
            <a:endParaRPr lang="pl-PL" altLang="pl-PL" sz="1000">
              <a:solidFill>
                <a:srgbClr val="000000"/>
              </a:solidFill>
              <a:latin typeface="Times New Roman CE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06438"/>
            <a:ext cx="4518025" cy="3389312"/>
          </a:xfrm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 typeface="+mj-lt"/>
              <a:buNone/>
            </a:pPr>
            <a:r>
              <a:rPr lang="pl-PL" altLang="pl-PL" sz="1400" dirty="0"/>
              <a:t>W zależności od </a:t>
            </a:r>
            <a:r>
              <a:rPr lang="pl-PL" altLang="pl-PL" sz="1400" b="1" dirty="0"/>
              <a:t>typu SBSP </a:t>
            </a:r>
            <a:r>
              <a:rPr lang="pl-PL" altLang="pl-PL" sz="1400" dirty="0"/>
              <a:t>oraz rodzaju i miejsca wykonywanego zadania, powinny one spełniać następujące </a:t>
            </a:r>
            <a:r>
              <a:rPr lang="pl-PL" altLang="pl-PL" sz="1400" b="1" dirty="0"/>
              <a:t>WYMAGANIA OPERACYJNE </a:t>
            </a:r>
            <a:r>
              <a:rPr lang="pl-PL" altLang="pl-PL" sz="1400" dirty="0"/>
              <a:t>w ramach </a:t>
            </a:r>
            <a:r>
              <a:rPr lang="pl-PL" altLang="pl-PL" sz="1400" b="1" dirty="0"/>
              <a:t>BEZPIECZNEJ integracji z lotnictwem załogowym</a:t>
            </a:r>
            <a:r>
              <a:rPr lang="pl-PL" altLang="pl-PL" sz="1400" dirty="0"/>
              <a:t>:</a:t>
            </a:r>
          </a:p>
          <a:p>
            <a:pPr algn="just">
              <a:buFont typeface="+mj-lt"/>
              <a:buNone/>
            </a:pPr>
            <a:r>
              <a:rPr lang="pl-PL" altLang="pl-PL" sz="1400" b="1" dirty="0"/>
              <a:t>1. 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Rozpoznawanie i właściwa interpretacja znaków, objaśnień oraz świateł lotniskowych,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2. Rozpoznawanie sygnałów świetlnych i pirotechnicznych,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3. Identyfikacja i omijanie przeszkód terenowych,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4. Identyfikacja i omijanie niebezpiecznych zjawisk pogody,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5. Utrzymywanie odpowiedniej odległości od chmur,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6. Utrzymywanie separacji od innych statków powietrznych,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7. Skuteczne omijanie kolizji zarówno w powietrzu jak i na ziemi,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8. Zapewnienie ciągłości zdalnego sterowania i kontroli pracy pokładowych urządzeń pilotażowo-nawigacyjnych,</a:t>
            </a:r>
            <a:endParaRPr lang="pl-PL" altLang="pl-PL" sz="1400" dirty="0">
              <a:cs typeface="Times New Roman" pitchFamily="18" charset="0"/>
            </a:endParaRPr>
          </a:p>
          <a:p>
            <a:pPr algn="just">
              <a:buFont typeface="+mj-lt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9. Utrzymywanie ciągłej, dwustronnej łączności z organami kontroli ruchu lotniczego (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w tym naziemnego ruchu lotniskowego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) oraz z innymi użytkownikami przestrzeni powietrznej.</a:t>
            </a:r>
            <a:endParaRPr lang="pl-PL" altLang="pl-PL" sz="1400" dirty="0">
              <a:cs typeface="Times New Roman" pitchFamily="18" charset="0"/>
            </a:endParaRPr>
          </a:p>
          <a:p>
            <a:pPr eaLnBrk="1" hangingPunct="1"/>
            <a:endParaRPr lang="pl-PL" altLang="pl-PL" sz="1400" dirty="0"/>
          </a:p>
          <a:p>
            <a:pPr eaLnBrk="1" hangingPunct="1"/>
            <a:endParaRPr lang="en-US" alt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AD1BB0F-BC73-423B-A58A-EEF25FD3773F}" type="slidenum">
              <a:rPr lang="pl-PL" altLang="pl-PL" sz="10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8</a:t>
            </a:fld>
            <a:endParaRPr lang="pl-PL" altLang="pl-PL" sz="1000">
              <a:solidFill>
                <a:srgbClr val="000000"/>
              </a:solidFill>
              <a:latin typeface="Times New Roman CE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06438"/>
            <a:ext cx="4518025" cy="3389312"/>
          </a:xfrm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457200" algn="just"/>
            <a:r>
              <a:rPr lang="pl-PL" altLang="pl-PL" sz="1400" i="1" u="sng" dirty="0">
                <a:solidFill>
                  <a:srgbClr val="002060"/>
                </a:solidFill>
                <a:cs typeface="Times New Roman" pitchFamily="18" charset="0"/>
              </a:rPr>
              <a:t>Dzięki współczesnym, zaawansowanym technologiom, większość z przedstawionych wyżej </a:t>
            </a:r>
            <a:r>
              <a:rPr lang="pl-PL" altLang="pl-PL" sz="1400" b="1" i="1" u="sng" dirty="0">
                <a:solidFill>
                  <a:srgbClr val="002060"/>
                </a:solidFill>
                <a:cs typeface="Times New Roman" pitchFamily="18" charset="0"/>
              </a:rPr>
              <a:t>wymagań operacyjnych</a:t>
            </a:r>
            <a:r>
              <a:rPr lang="pl-PL" altLang="pl-PL" sz="1400" i="1" u="sng" dirty="0">
                <a:solidFill>
                  <a:srgbClr val="002060"/>
                </a:solidFill>
                <a:cs typeface="Times New Roman" pitchFamily="18" charset="0"/>
              </a:rPr>
              <a:t> jest możliwa do spełnienia poprzez implementację do </a:t>
            </a:r>
            <a:r>
              <a:rPr lang="pl-PL" altLang="pl-PL" sz="1400" b="1" i="1" u="sng" dirty="0">
                <a:solidFill>
                  <a:srgbClr val="002060"/>
                </a:solidFill>
                <a:cs typeface="Times New Roman" pitchFamily="18" charset="0"/>
              </a:rPr>
              <a:t>SBSP </a:t>
            </a:r>
            <a:r>
              <a:rPr lang="pl-PL" altLang="pl-PL" sz="1400" i="1" u="sng" dirty="0">
                <a:solidFill>
                  <a:srgbClr val="002060"/>
                </a:solidFill>
                <a:cs typeface="Times New Roman" pitchFamily="18" charset="0"/>
              </a:rPr>
              <a:t>następujących </a:t>
            </a:r>
            <a:r>
              <a:rPr lang="pl-PL" altLang="pl-PL" sz="1400" b="1" i="1" u="sng" dirty="0">
                <a:solidFill>
                  <a:srgbClr val="002060"/>
                </a:solidFill>
                <a:cs typeface="Times New Roman" pitchFamily="18" charset="0"/>
              </a:rPr>
              <a:t>systemów i urządzeń pilotażowo-nawigacyjnych</a:t>
            </a:r>
            <a:r>
              <a:rPr lang="pl-PL" altLang="pl-PL" sz="1400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endParaRPr lang="pl-PL" altLang="pl-PL" sz="1400" dirty="0">
              <a:cs typeface="Times New Roman" pitchFamily="18" charset="0"/>
            </a:endParaRPr>
          </a:p>
          <a:p>
            <a:pPr marL="457200" algn="just">
              <a:buClr>
                <a:srgbClr val="002060"/>
              </a:buClr>
              <a:buFont typeface="Calibri" pitchFamily="34" charset="0"/>
              <a:buAutoNum type="arabicPeriod"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 System kamer telewizyjnych z możliwością przesyłania rzeczywistego obrazu TV do NSK w warunkach dziennych i nocnych.</a:t>
            </a:r>
            <a:endParaRPr lang="pl-PL" altLang="pl-PL" sz="1400" dirty="0"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 System radarowy w technologii ADS-B wraz z zobrazowaniem wirtualnym 4D. </a:t>
            </a:r>
            <a:endParaRPr lang="pl-PL" altLang="pl-PL" sz="1400" dirty="0">
              <a:cs typeface="Times New Roman" pitchFamily="18" charset="0"/>
            </a:endParaRPr>
          </a:p>
          <a:p>
            <a:pPr marL="457200" algn="just">
              <a:buClr>
                <a:srgbClr val="002060"/>
              </a:buClr>
              <a:buFont typeface="Calibri" pitchFamily="34" charset="0"/>
              <a:buAutoNum type="arabicPeriod"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 System łączności, zdalnego sterowania i transmisji danych [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radiostacje zapewniające łączność radiową opartą na zestawach pokładowych i sieci naziemnej w ramach systemu VCS</a:t>
            </a:r>
            <a:b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   (Voice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Communication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System), systemy łączności</a:t>
            </a:r>
            <a:r>
              <a:rPr lang="pl-PL" altLang="pl-PL" sz="1400" b="1" i="1" dirty="0">
                <a:cs typeface="Times New Roman" pitchFamily="18" charset="0"/>
              </a:rPr>
              <a:t> 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satelitarnej, systemy naziemnej łączności telefonicznej, wydzielone sieci internetowe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].</a:t>
            </a:r>
            <a:endParaRPr lang="pl-PL" altLang="pl-PL" sz="1400" dirty="0">
              <a:cs typeface="Times New Roman" pitchFamily="18" charset="0"/>
            </a:endParaRPr>
          </a:p>
          <a:p>
            <a:pPr marL="457200" algn="just">
              <a:buClr>
                <a:srgbClr val="002060"/>
              </a:buClr>
              <a:buFont typeface="Calibri" pitchFamily="34" charset="0"/>
              <a:buAutoNum type="arabicPeriod"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 System identyfikacji IFF/SSR (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Identification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Friend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or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Foe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/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Secondary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Surveillance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Radar – identyfikacja przyjaciel lub wróg, info o wysokości lotu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), pracujący w modzie 3A/C lub S</a:t>
            </a:r>
            <a:b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    oraz</a:t>
            </a:r>
            <a:r>
              <a:rPr lang="pl-PL" altLang="pl-PL" sz="1400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Systemy nawigacyjne oparte na odbiornikach satelitarnych, elementach naziemnych i urządzeniach pokładowych.</a:t>
            </a:r>
            <a:endParaRPr lang="pl-PL" altLang="pl-PL" sz="1400" dirty="0">
              <a:cs typeface="Times New Roman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alibri" pitchFamily="34" charset="0"/>
              <a:buNone/>
              <a:tabLst/>
              <a:defRPr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5. System automatycznego startu i lądowania (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Automatic Take-Off and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Landing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) i lotu autonomicznego (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Autonomous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Flight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).  </a:t>
            </a:r>
            <a:endParaRPr lang="pl-PL" altLang="pl-PL" sz="1400" dirty="0">
              <a:cs typeface="Times New Roman" pitchFamily="18" charset="0"/>
            </a:endParaRPr>
          </a:p>
          <a:p>
            <a:pPr marL="457200" algn="just">
              <a:buClr>
                <a:srgbClr val="002060"/>
              </a:buClr>
              <a:buFont typeface="Calibri" pitchFamily="34" charset="0"/>
              <a:buNone/>
            </a:pP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6. Systemy unikania kolizji na bazie projektu MIDCAS (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Sense</a:t>
            </a:r>
            <a:r>
              <a:rPr lang="pl-PL" altLang="pl-PL" sz="1400" b="1" i="1" dirty="0">
                <a:solidFill>
                  <a:srgbClr val="002060"/>
                </a:solidFill>
                <a:cs typeface="Times New Roman" pitchFamily="18" charset="0"/>
              </a:rPr>
              <a:t> and </a:t>
            </a:r>
            <a:r>
              <a:rPr lang="pl-PL" altLang="pl-PL" sz="1400" b="1" i="1" dirty="0" err="1">
                <a:solidFill>
                  <a:srgbClr val="002060"/>
                </a:solidFill>
                <a:cs typeface="Times New Roman" pitchFamily="18" charset="0"/>
              </a:rPr>
              <a:t>Avoid</a:t>
            </a:r>
            <a:r>
              <a:rPr lang="pl-PL" altLang="pl-PL" sz="1400" b="1" dirty="0">
                <a:solidFill>
                  <a:srgbClr val="002060"/>
                </a:solidFill>
                <a:cs typeface="Times New Roman" pitchFamily="18" charset="0"/>
              </a:rPr>
              <a:t>).</a:t>
            </a:r>
            <a:endParaRPr lang="pl-PL" altLang="pl-PL" sz="1400" dirty="0">
              <a:cs typeface="Times New Roman" pitchFamily="18" charset="0"/>
            </a:endParaRPr>
          </a:p>
          <a:p>
            <a:pPr marL="457200" eaLnBrk="1" hangingPunct="1"/>
            <a:endParaRPr lang="en-US" alt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03263" indent="-269875" algn="l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82675" indent="-215900" algn="l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16063" indent="-215900" algn="l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49450" indent="-215900" algn="l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06650" indent="-2159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3850" indent="-2159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21050" indent="-2159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78250" indent="-2159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541A586-C86D-4989-9598-DACB3AB7FDC9}" type="slidenum">
              <a:rPr lang="pl-PL" altLang="pl-PL" sz="110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pl-PL" altLang="pl-PL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5388" y="215900"/>
            <a:ext cx="1925637" cy="1443038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31963"/>
            <a:ext cx="5029200" cy="6726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l-PL" altLang="pl-PL" sz="1400" dirty="0"/>
              <a:t>Na podstawie analizy istniejących oraz przewidywanych przepisów i procedur bezpieczeństwa lotów, określiłem „</a:t>
            </a:r>
            <a:r>
              <a:rPr lang="pl-PL" altLang="pl-PL" sz="1400" b="1" dirty="0"/>
              <a:t>Minimalne Wymagania Bezpieczeństwa Lotów SBSP</a:t>
            </a:r>
            <a:r>
              <a:rPr lang="pl-PL" altLang="pl-PL" sz="1400" dirty="0"/>
              <a:t>” oraz zdefiniowałem „</a:t>
            </a:r>
            <a:r>
              <a:rPr lang="pl-PL" altLang="pl-PL" sz="1400" b="1" dirty="0"/>
              <a:t>Podstawowe kryteria Bezpieczeństwa Lotów SBSP</a:t>
            </a:r>
            <a:r>
              <a:rPr lang="pl-PL" altLang="pl-PL" sz="1400" dirty="0"/>
              <a:t>”, ze szczególnym uwzględnieniem </a:t>
            </a:r>
            <a:r>
              <a:rPr lang="pl-PL" altLang="pl-PL" sz="1400" b="1" dirty="0"/>
              <a:t>integracji systemów BSP</a:t>
            </a:r>
            <a:r>
              <a:rPr lang="pl-PL" altLang="pl-PL" sz="1400" b="1" baseline="0" dirty="0"/>
              <a:t> </a:t>
            </a:r>
            <a:r>
              <a:rPr lang="pl-PL" altLang="pl-PL" sz="1400" b="1" dirty="0"/>
              <a:t>z lotnictwem załogowym w przestrzeni powietrznej kontrolowanej</a:t>
            </a:r>
            <a:r>
              <a:rPr lang="pl-PL" altLang="pl-PL" sz="1400" dirty="0"/>
              <a:t>. </a:t>
            </a:r>
          </a:p>
          <a:p>
            <a:r>
              <a:rPr lang="pl-PL" altLang="pl-PL" sz="1400" dirty="0"/>
              <a:t>Przedstawione tu wymagania i kryteria są zgodne z aktualnymi przepisami i procedurami w tym zakresie, opracowanymi przez </a:t>
            </a:r>
            <a:r>
              <a:rPr lang="pl-PL" altLang="pl-PL" sz="1400" b="1" dirty="0"/>
              <a:t>ICAO</a:t>
            </a:r>
            <a:r>
              <a:rPr lang="pl-PL" altLang="pl-PL" sz="1400" dirty="0"/>
              <a:t> w ścisłej współpracy z </a:t>
            </a:r>
            <a:r>
              <a:rPr lang="pl-PL" altLang="pl-PL" sz="1400" b="1" dirty="0"/>
              <a:t>EUROCONTROL, FAA, UAV International </a:t>
            </a:r>
            <a:r>
              <a:rPr lang="pl-PL" altLang="pl-PL" sz="1400" dirty="0"/>
              <a:t>oraz innymi lotniczymi organizacjami międzynarodowymi i narodowymi. Wykorzystałem tu także </a:t>
            </a:r>
            <a:r>
              <a:rPr lang="pl-PL" altLang="pl-PL" sz="1400" b="1" dirty="0"/>
              <a:t>doświadczenia z konfliktów zbrojnych, eksperymenty i badania naukowe </a:t>
            </a:r>
            <a:r>
              <a:rPr lang="pl-PL" altLang="pl-PL" sz="1400" dirty="0"/>
              <a:t>w przedmiotowej dziedzinie.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b="1" dirty="0"/>
              <a:t>Oto przykładowy „Algorytm lotu BSP w PPK”.</a:t>
            </a:r>
            <a:endParaRPr lang="pl-PL" altLang="pl-PL" sz="1200" dirty="0"/>
          </a:p>
          <a:p>
            <a:endParaRPr lang="pl-PL" alt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Kliknij, aby edytować styl wzorca podtytułu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9938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</a:p>
          <a:p>
            <a:pPr lvl="1">
              <a:defRPr sz="1800"/>
            </a:pPr>
            <a:r>
              <a:rPr sz="3200"/>
              <a:t>Drugi poziom</a:t>
            </a:r>
          </a:p>
          <a:p>
            <a:pPr lvl="2">
              <a:defRPr sz="1800"/>
            </a:pPr>
            <a:r>
              <a:rPr sz="3200"/>
              <a:t>Trzeci poziom</a:t>
            </a:r>
          </a:p>
          <a:p>
            <a:pPr lvl="3">
              <a:defRPr sz="1800"/>
            </a:pPr>
            <a:r>
              <a:rPr sz="3200"/>
              <a:t>Czwarty poziom</a:t>
            </a:r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97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Kliknij, aby edytować styl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Kliknij, aby edytować style wzorca tekstu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24497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Kliknij, aby edytować style wzorca tekstu</a:t>
            </a:r>
          </a:p>
          <a:p>
            <a:pPr lvl="1">
              <a:defRPr sz="1800"/>
            </a:pPr>
            <a:r>
              <a:rPr sz="2800"/>
              <a:t>Drugi poziom</a:t>
            </a:r>
          </a:p>
          <a:p>
            <a:pPr lvl="2">
              <a:defRPr sz="1800"/>
            </a:pPr>
            <a:r>
              <a:rPr sz="2800"/>
              <a:t>Trzeci poziom</a:t>
            </a:r>
          </a:p>
          <a:p>
            <a:pPr lvl="3">
              <a:defRPr sz="1800"/>
            </a:pPr>
            <a:r>
              <a:rPr sz="2800"/>
              <a:t>Czwarty poziom</a:t>
            </a:r>
          </a:p>
          <a:p>
            <a:pPr lvl="4">
              <a:defRPr sz="1800"/>
            </a:pPr>
            <a:r>
              <a:rPr sz="2800"/>
              <a:t>Piąty poziom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7062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Kliknij, aby edytować style wzorca tekstu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1585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2736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Kliknij, aby edytować styl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</a:p>
          <a:p>
            <a:pPr lvl="1">
              <a:defRPr sz="1800"/>
            </a:pPr>
            <a:r>
              <a:rPr sz="3200"/>
              <a:t>Drugi poziom</a:t>
            </a:r>
          </a:p>
          <a:p>
            <a:pPr lvl="2">
              <a:defRPr sz="1800"/>
            </a:pPr>
            <a:r>
              <a:rPr sz="3200"/>
              <a:t>Trzeci poziom</a:t>
            </a:r>
          </a:p>
          <a:p>
            <a:pPr lvl="3">
              <a:defRPr sz="1800"/>
            </a:pPr>
            <a:r>
              <a:rPr sz="3200"/>
              <a:t>Czwarty poziom</a:t>
            </a:r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1783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Kliknij, aby edytować styl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Kliknij, aby edytować style wzorca tekstu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6154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</a:p>
          <a:p>
            <a:pPr lvl="1">
              <a:defRPr sz="1800"/>
            </a:pPr>
            <a:r>
              <a:rPr sz="3200"/>
              <a:t>Drugi poziom</a:t>
            </a:r>
          </a:p>
          <a:p>
            <a:pPr lvl="2">
              <a:defRPr sz="1800"/>
            </a:pPr>
            <a:r>
              <a:rPr sz="3200"/>
              <a:t>Trzeci poziom</a:t>
            </a:r>
          </a:p>
          <a:p>
            <a:pPr lvl="3">
              <a:defRPr sz="1800"/>
            </a:pPr>
            <a:r>
              <a:rPr sz="3200"/>
              <a:t>Czwarty poziom</a:t>
            </a:r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30738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Kliknij, aby edytować style wzorca tekstu</a:t>
            </a:r>
          </a:p>
          <a:p>
            <a:pPr lvl="1">
              <a:defRPr sz="1800"/>
            </a:pPr>
            <a:r>
              <a:rPr sz="3200"/>
              <a:t>Drugi poziom</a:t>
            </a:r>
          </a:p>
          <a:p>
            <a:pPr lvl="2">
              <a:defRPr sz="1800"/>
            </a:pPr>
            <a:r>
              <a:rPr sz="3200"/>
              <a:t>Trzeci poziom</a:t>
            </a:r>
          </a:p>
          <a:p>
            <a:pPr lvl="3">
              <a:defRPr sz="1800"/>
            </a:pPr>
            <a:r>
              <a:rPr sz="3200"/>
              <a:t>Czwarty poziom</a:t>
            </a:r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1109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AD80-ABAA-487B-8D58-F3AEE1DC360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6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13CC-B9DC-444C-BBF8-040857916D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E643-937F-425A-8343-2B3540EDC81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E325-CE2C-4675-AB2C-8337FA938A7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CDBD-D3BD-4BA1-A26F-51395CB480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4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9C5F-4753-48E7-9EDA-79E689DB823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93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9CD3-19A5-42EC-8DE3-7BFAD72962F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3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8137-C4B3-4733-A2C9-5D9F177B985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29E7-65F1-41A8-B5A2-355AE6804B6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9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5B65-8341-44F3-B7FB-601BCB0820A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CF40-65A8-4852-B503-612383CF4A3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5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035050" y="1520825"/>
            <a:ext cx="10179050" cy="5337175"/>
            <a:chOff x="-652" y="958"/>
            <a:chExt cx="6412" cy="3362"/>
          </a:xfrm>
        </p:grpSpPr>
        <p:sp>
          <p:nvSpPr>
            <p:cNvPr id="5" name="Freeform 2"/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ltGray">
            <a:xfrm>
              <a:off x="-652" y="958"/>
              <a:ext cx="4237" cy="3362"/>
            </a:xfrm>
            <a:custGeom>
              <a:avLst/>
              <a:gdLst>
                <a:gd name="T0" fmla="*/ 0 w 21600"/>
                <a:gd name="T1" fmla="*/ 0 h 21360"/>
                <a:gd name="T2" fmla="*/ 0 w 21600"/>
                <a:gd name="T3" fmla="*/ 0 h 21360"/>
                <a:gd name="T4" fmla="*/ 0 w 21600"/>
                <a:gd name="T5" fmla="*/ 0 h 21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lnTo>
                    <a:pt x="3210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l-PL"/>
              <a:t>Kliknij, aby edytowaæ styl wzorca tytu³u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pl-PL"/>
              <a:t>Kliknij, aby edytowaæ styl wzorca podtytu³u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9CCD-42BD-4D03-B1A4-03441C35676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53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A87A-F01F-46C4-8255-22B6868ADA9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00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0BD0-D367-4EA4-9410-B982B3165B1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78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7239-05CE-47B7-B852-C8CBAC01567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57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0046-2B4F-4923-8C4F-3835FA84A8E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51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56A0-701A-4728-AA80-D3A49C6DFE5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8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156B-B3EA-4DB3-9A0F-97A40A511B0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9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06C5-1233-4782-AEB1-D63D8969F8C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34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BB3F-9B59-433A-91D9-47EE3120364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64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DF8B-BA8F-464D-924B-6A852B861A6A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34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CEE8-729F-4E31-9F52-C6EACC9545C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56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035050" y="1520825"/>
            <a:ext cx="10179050" cy="5337175"/>
            <a:chOff x="-652" y="958"/>
            <a:chExt cx="6412" cy="3362"/>
          </a:xfrm>
        </p:grpSpPr>
        <p:sp>
          <p:nvSpPr>
            <p:cNvPr id="5" name="Freeform 2"/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ltGray">
            <a:xfrm>
              <a:off x="-652" y="958"/>
              <a:ext cx="4237" cy="3362"/>
            </a:xfrm>
            <a:custGeom>
              <a:avLst/>
              <a:gdLst>
                <a:gd name="T0" fmla="*/ 0 w 21600"/>
                <a:gd name="T1" fmla="*/ 0 h 21360"/>
                <a:gd name="T2" fmla="*/ 0 w 21600"/>
                <a:gd name="T3" fmla="*/ 0 h 21360"/>
                <a:gd name="T4" fmla="*/ 0 w 21600"/>
                <a:gd name="T5" fmla="*/ 0 h 213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lnTo>
                    <a:pt x="3210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l-PL"/>
              <a:t>Kliknij, aby edytowaæ styl wzorca tytu³u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pl-PL"/>
              <a:t>Kliknij, aby edytowaæ styl wzorca podtytu³u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9CCD-42BD-4D03-B1A4-03441C35676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51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A87A-F01F-46C4-8255-22B6868ADA9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04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0BD0-D367-4EA4-9410-B982B3165B1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06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7239-05CE-47B7-B852-C8CBAC01567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81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0046-2B4F-4923-8C4F-3835FA84A8E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83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56A0-701A-4728-AA80-D3A49C6DFE5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156B-B3EA-4DB3-9A0F-97A40A511B0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9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06C5-1233-4782-AEB1-D63D8969F8C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38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BB3F-9B59-433A-91D9-47EE3120364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75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DF8B-BA8F-464D-924B-6A852B861A6A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56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CEE8-729F-4E31-9F52-C6EACC9545C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8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7ED5-16B7-4AAE-BF45-A6C22D087F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0400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3CD7-C92D-4A12-9705-A6C876BFEB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059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B7B6-B8BD-48F9-8F50-A9143B9211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2509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E40F-8CD4-4FEB-A35F-73A5044547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4351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90F0-CC4D-4978-8976-D622C2FE4D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500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3B9B-6757-47C6-BB55-E2C8093D14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7624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8321-DC8B-4E14-A787-7E234FDA96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0611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C2E7-F782-448A-8FA6-5E8B7B45A3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8711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0256-2ACC-4C09-8728-6B7D08FF47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2048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2A76-2428-4AE0-B391-2E5B0E6256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6708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A845-D2DB-478D-9E19-ACC1A045450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834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8D95FF-4604-4B8D-9126-DBFEA5D2A0AA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BDC0F-55AE-4C81-AB01-7E9E2F21BD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Kliknij, aby edytować styl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Kliknij, aby edytować style wzorca tekstu</a:t>
            </a:r>
          </a:p>
          <a:p>
            <a:pPr lvl="1">
              <a:defRPr sz="1800"/>
            </a:pPr>
            <a:r>
              <a:rPr sz="3200"/>
              <a:t>Drugi poziom</a:t>
            </a:r>
          </a:p>
          <a:p>
            <a:pPr lvl="2">
              <a:defRPr sz="1800"/>
            </a:pPr>
            <a:r>
              <a:rPr sz="3200"/>
              <a:t>Trzeci poziom</a:t>
            </a:r>
          </a:p>
          <a:p>
            <a:pPr lvl="3">
              <a:defRPr sz="1800"/>
            </a:pPr>
            <a:r>
              <a:rPr sz="3200"/>
              <a:t>Czwarty poziom</a:t>
            </a:r>
          </a:p>
          <a:p>
            <a:pPr lvl="4">
              <a:defRPr sz="1800"/>
            </a:pPr>
            <a:r>
              <a:rPr sz="3200"/>
              <a:t>Piąty poziom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kern="0">
                <a:latin typeface="Calibri"/>
                <a:sym typeface="Calibri"/>
              </a:rPr>
              <a:pPr/>
              <a:t>‹#›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8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83997-E18A-4E5E-9499-1703C27CE952}" type="slidenum">
              <a:rPr lang="pl-PL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  <p:sp>
          <p:nvSpPr>
            <p:cNvPr id="3" name="Arc 3"/>
            <p:cNvSpPr>
              <a:spLocks/>
            </p:cNvSpPr>
            <p:nvPr/>
          </p:nvSpPr>
          <p:spPr bwMode="ltGray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Times New Roman CE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 CE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0BCBF-684D-4D34-9F3A-34F999ED5F5F}" type="slidenum">
              <a:rPr lang="pl-P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36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  <p:sp>
          <p:nvSpPr>
            <p:cNvPr id="3" name="Arc 3"/>
            <p:cNvSpPr>
              <a:spLocks/>
            </p:cNvSpPr>
            <p:nvPr/>
          </p:nvSpPr>
          <p:spPr bwMode="ltGray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Times New Roman CE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 CE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0BCBF-684D-4D34-9F3A-34F999ED5F5F}" type="slidenum">
              <a:rPr lang="pl-P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FFFFFF"/>
              </a:solidFill>
              <a:latin typeface="Times New Roman 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47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69F6E-5B06-4757-B7E6-873599CFCF99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40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5768" y="6395243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Prostokąt 8"/>
          <p:cNvSpPr>
            <a:spLocks noChangeArrowheads="1"/>
          </p:cNvSpPr>
          <p:nvPr/>
        </p:nvSpPr>
        <p:spPr bwMode="auto">
          <a:xfrm>
            <a:off x="271785" y="6427787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52675" y="57150"/>
            <a:ext cx="6791325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b="1" dirty="0">
                <a:solidFill>
                  <a:srgbClr val="FFFF00"/>
                </a:solidFill>
                <a:latin typeface="Arial" charset="0"/>
              </a:rPr>
              <a:t>POLSKA GRUPA ZBROJENIOWA S.A</a:t>
            </a:r>
            <a:r>
              <a:rPr lang="pl-PL" altLang="pl-PL" sz="2800" b="1" dirty="0">
                <a:solidFill>
                  <a:srgbClr val="7E1B68"/>
                </a:solidFill>
                <a:latin typeface="Arial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93785"/>
            <a:ext cx="8955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b="1" i="1" dirty="0">
                <a:solidFill>
                  <a:srgbClr val="00B0F0"/>
                </a:solidFill>
                <a:latin typeface="Arial" charset="0"/>
              </a:rPr>
              <a:t>KONFERENCJA nt.:</a:t>
            </a:r>
            <a:br>
              <a:rPr lang="pl-PL" altLang="pl-PL" sz="2800" b="1" i="1" dirty="0">
                <a:solidFill>
                  <a:srgbClr val="00B0F0"/>
                </a:solidFill>
                <a:latin typeface="Arial" charset="0"/>
              </a:rPr>
            </a:br>
            <a:r>
              <a:rPr lang="pl-PL" altLang="pl-PL" sz="2800" b="1" i="1" dirty="0">
                <a:solidFill>
                  <a:srgbClr val="00B0F0"/>
                </a:solidFill>
                <a:latin typeface="Arial" charset="0"/>
              </a:rPr>
              <a:t>„BEZPIECZEŃSTWO EKSPLOATACJI BSL”</a:t>
            </a:r>
          </a:p>
        </p:txBody>
      </p:sp>
      <p:pic>
        <p:nvPicPr>
          <p:cNvPr id="12" name="Picture 17" descr="https://encrypted-tbn2.gstatic.com/images?q=tbn:ANd9GcSHwzYBWGIqnj02EHYz_B7Fl0bOZu35C8OCphe8u96acQ3fROx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12" y="4767855"/>
            <a:ext cx="2128471" cy="16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http://i.wp.pl/a/f/jpeg/23951/reaper_samolot_afp_5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22" y="4767854"/>
            <a:ext cx="2541334" cy="16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45" y="449388"/>
            <a:ext cx="1132244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-31509" y="1618147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pl-PL" altLang="pl-PL" sz="3600" b="1" dirty="0">
                <a:solidFill>
                  <a:srgbClr val="FFFF00"/>
                </a:solidFill>
                <a:latin typeface="Arial" charset="0"/>
              </a:rPr>
              <a:t>„KONCEPCJA EKSPLOATACJI SYSTEMÓW BSP W PRZESTRZENI POWIETRZNEJ KONTROLOWANEJ”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343668" y="5314362"/>
            <a:ext cx="4812382" cy="1097153"/>
          </a:xfrm>
          <a:prstGeom prst="bevel">
            <a:avLst>
              <a:gd name="adj" fmla="val 7537"/>
            </a:avLst>
          </a:prstGeom>
          <a:solidFill>
            <a:srgbClr val="0000FF"/>
          </a:solidFill>
          <a:ln w="31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8000" tIns="36000" rIns="18000" bIns="3600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DYREKTOR PROGRAMU SBSP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płk rez. </a:t>
            </a:r>
            <a:r>
              <a:rPr lang="pl-PL" altLang="pl-PL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nawig</a:t>
            </a:r>
            <a:r>
              <a:rPr lang="pl-PL" altLang="pl-PL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dr inż.</a:t>
            </a: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Tomasz GUGAŁA</a:t>
            </a:r>
          </a:p>
        </p:txBody>
      </p:sp>
      <p:pic>
        <p:nvPicPr>
          <p:cNvPr id="22" name="Picture 2" descr="C:\Documents and Settings\z.padyjasek\Pulpit\prezentacje\f1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54821"/>
            <a:ext cx="2133190" cy="148478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2352675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6357938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- 12.05.2017r.  </a:t>
            </a:r>
            <a:endParaRPr lang="en-US" altLang="pl-PL" sz="18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2" name="Picture 2" descr="C:\Users\Tomasz Gugała\Pictures\Zdjęcie0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" y="67519"/>
            <a:ext cx="908835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22"/>
          <p:cNvSpPr>
            <a:spLocks noChangeArrowheads="1" noChangeShapeType="1" noTextEdit="1"/>
          </p:cNvSpPr>
          <p:nvPr/>
        </p:nvSpPr>
        <p:spPr bwMode="auto">
          <a:xfrm>
            <a:off x="1882626" y="4981373"/>
            <a:ext cx="5495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DZIĘKUJĘ</a:t>
            </a:r>
            <a:r>
              <a:rPr lang="pl-PL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ZA UWAGĘ</a:t>
            </a:r>
          </a:p>
        </p:txBody>
      </p:sp>
      <p:sp>
        <p:nvSpPr>
          <p:cNvPr id="13" name="WordArt 16"/>
          <p:cNvSpPr>
            <a:spLocks noChangeArrowheads="1" noChangeShapeType="1" noTextEdit="1"/>
          </p:cNvSpPr>
          <p:nvPr/>
        </p:nvSpPr>
        <p:spPr bwMode="auto">
          <a:xfrm>
            <a:off x="1835349" y="116632"/>
            <a:ext cx="5760640" cy="90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PGZ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1"/>
            <a:ext cx="1691679" cy="4320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n RQ-9 taking off in Afghanis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8643998" cy="314327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85720" y="285728"/>
            <a:ext cx="8643998" cy="628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35768" y="580371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00B0F0"/>
                </a:solidFill>
                <a:latin typeface="Arial Black" pitchFamily="34" charset="0"/>
              </a:rPr>
              <a:t>PLAN PREZENTACJI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WPROWADZENIE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MINIMALNE WYMAGANIA BL SBSP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KRYTERIA BEZPIECZEŃSTWA LOTÓW SBSP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WYMAGANIA OPERACYJNE W RAMACH INTEGRACJI LOTNICTWA ZAŁOGOWEGO </a:t>
            </a:r>
            <a:br>
              <a:rPr lang="pl-PL" sz="2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Z BEZZAŁOGOWYM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PODSUMOWANIE </a:t>
            </a:r>
          </a:p>
          <a:p>
            <a:pPr algn="ctr"/>
            <a:endParaRPr lang="pl-PL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52675" y="57150"/>
            <a:ext cx="679132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b="1" dirty="0">
                <a:solidFill>
                  <a:srgbClr val="FFFF00"/>
                </a:solidFill>
                <a:latin typeface="Arial" charset="0"/>
              </a:rPr>
              <a:t>POLSKA GRUPA ZBROJENIOWA S.A.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1"/>
            <a:ext cx="235267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719" y="6381770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rostokąt 8"/>
          <p:cNvSpPr>
            <a:spLocks noChangeArrowheads="1"/>
          </p:cNvSpPr>
          <p:nvPr/>
        </p:nvSpPr>
        <p:spPr bwMode="auto">
          <a:xfrm>
            <a:off x="271785" y="6427787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5123" name="Picture 5" descr="C:\Users\Tomasz Gugała\Pictures\francusko-angielski projekt MALE UAS.jp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36"/>
          <p:cNvSpPr>
            <a:spLocks noChangeArrowheads="1"/>
          </p:cNvSpPr>
          <p:nvPr/>
        </p:nvSpPr>
        <p:spPr bwMode="auto">
          <a:xfrm>
            <a:off x="0" y="633413"/>
            <a:ext cx="914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4400" b="1">
                <a:solidFill>
                  <a:srgbClr val="FFFF00"/>
                </a:solidFill>
              </a:rPr>
              <a:t> </a:t>
            </a:r>
            <a:endParaRPr lang="pl-PL" altLang="pl-PL" sz="4000" b="1">
              <a:solidFill>
                <a:srgbClr val="FFFF00"/>
              </a:solidFill>
            </a:endParaRPr>
          </a:p>
        </p:txBody>
      </p:sp>
      <p:sp>
        <p:nvSpPr>
          <p:cNvPr id="5128" name="Prostokąt 1"/>
          <p:cNvSpPr>
            <a:spLocks noChangeArrowheads="1"/>
          </p:cNvSpPr>
          <p:nvPr/>
        </p:nvSpPr>
        <p:spPr bwMode="auto">
          <a:xfrm>
            <a:off x="620713" y="1628800"/>
            <a:ext cx="81073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pl-PL" sz="4800" b="1" dirty="0">
                <a:solidFill>
                  <a:srgbClr val="FF0000"/>
                </a:solidFill>
              </a:rPr>
              <a:t>Niemal wszelki postęp </a:t>
            </a:r>
            <a:br>
              <a:rPr lang="pl-PL" altLang="pl-PL" sz="4800" b="1" dirty="0">
                <a:solidFill>
                  <a:srgbClr val="FF0000"/>
                </a:solidFill>
              </a:rPr>
            </a:br>
            <a:r>
              <a:rPr lang="pl-PL" altLang="pl-PL" sz="4800" b="1" dirty="0">
                <a:solidFill>
                  <a:srgbClr val="FF0000"/>
                </a:solidFill>
              </a:rPr>
              <a:t>w dziedzinie rozwoju ludzkości bierze swój początek w postępie technologicznym sfery militarnej.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64891" y="57150"/>
            <a:ext cx="6672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b="1" dirty="0">
                <a:solidFill>
                  <a:srgbClr val="FFFF00"/>
                </a:solidFill>
                <a:latin typeface="Arial" charset="0"/>
              </a:rPr>
              <a:t>POLSKA GRUPA ZBROJENIOWA S.A.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2352675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2441955" y="695464"/>
            <a:ext cx="4984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„WPROWADZENIE”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35768" y="6395243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Prostokąt 8"/>
          <p:cNvSpPr>
            <a:spLocks noChangeArrowheads="1"/>
          </p:cNvSpPr>
          <p:nvPr/>
        </p:nvSpPr>
        <p:spPr bwMode="auto">
          <a:xfrm>
            <a:off x="271785" y="6427787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6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663575" y="764704"/>
            <a:ext cx="8229600" cy="64294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dirty="0">
              <a:solidFill>
                <a:srgbClr val="0070C0"/>
              </a:solidFill>
              <a:latin typeface="Lucida San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308725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                                            </a:t>
            </a:r>
            <a:r>
              <a:rPr lang="pl-PL" altLang="pl-PL" sz="1800" dirty="0">
                <a:solidFill>
                  <a:schemeClr val="bg1"/>
                </a:solidFill>
                <a:latin typeface="Arial" charset="0"/>
              </a:rPr>
              <a:t>BYDGOSZCZ</a:t>
            </a: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altLang="pl-PL" sz="1800" dirty="0">
                <a:solidFill>
                  <a:schemeClr val="bg1"/>
                </a:solidFill>
                <a:latin typeface="Arial" charset="0"/>
              </a:rPr>
              <a:t>29.05.2015r.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163144" y="38100"/>
            <a:ext cx="7115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MINIMALNE WYMAGANIA BL SBSP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-38100" y="509250"/>
            <a:ext cx="931703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200" b="1" u="sng" dirty="0">
              <a:solidFill>
                <a:srgbClr val="FFFF00"/>
              </a:solidFill>
              <a:latin typeface="Arial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1.Eksploatacja SBSP zarówno na ziemi jak i w powietrzu powinna być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zgodna z instrukcjami użytkowania poszczególnych systemów;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2.SBSP powinny być dopuszczone do eksploatacji po uprzedniej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ich certyfikacji zgodnie z zasadami obowiązującymi dla załogowych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statków powietrznych, jednak według przyjętych norm klasyfikacji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i kategoryzacji dla systemów BSP;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3.Wyszkolenie załóg SBSP powinno być oparte na określonych zasadach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i programach szkolenia oraz adekwatnym systemie licencjonowania;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4.Do realizacji zadań SBSP, powinny być wyznaczane załogi posiadające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aktualne badania lotniczo-lekarskie;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5.Zabezpieczenie lotów SBSP pod względem nawigacyjnym,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meteorologicznym i ruchu lotniczego powinno odbywać się na zasadach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przyjętych dla lotnictwa załogowego;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6.Załogi SBSP i służby lotów powinny być objęte cyklem przygotowania do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lotów na zasadach przyjętych w lotnictwie załogowym z uwzględnieniem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specyfiki SBSP;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7. Załogi SBSP powinny bezwzględnie przestrzegać określonych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ograniczeń eksploatacyjnych dla danego BSP</a:t>
            </a:r>
            <a:endParaRPr lang="pl-PL" sz="2000" b="1" dirty="0">
              <a:solidFill>
                <a:srgbClr val="FFFF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b="1" i="1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"/>
            <a:ext cx="2163144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6308725"/>
            <a:ext cx="9144000" cy="549275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6" y="6458744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3207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663575" y="764704"/>
            <a:ext cx="8229600" cy="64294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dirty="0">
              <a:solidFill>
                <a:srgbClr val="0070C0"/>
              </a:solidFill>
              <a:latin typeface="Lucida San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429375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                                            </a:t>
            </a:r>
            <a:r>
              <a:rPr lang="pl-PL" altLang="pl-PL" sz="1800" dirty="0">
                <a:solidFill>
                  <a:srgbClr val="FFFFFF"/>
                </a:solidFill>
                <a:latin typeface="Arial" charset="0"/>
              </a:rPr>
              <a:t>BYDGOSZCZ</a:t>
            </a: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altLang="pl-PL" sz="1800" dirty="0">
                <a:solidFill>
                  <a:srgbClr val="FFFFFF"/>
                </a:solidFill>
                <a:latin typeface="Arial" charset="0"/>
              </a:rPr>
              <a:t>29.05.2015r.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997374" y="0"/>
            <a:ext cx="7115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MINIMALNE WYMAGANIA BL SBSP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584775"/>
            <a:ext cx="9317038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8. Do lotów w przestrzeni powietrznej kontrolowanej dopuszcza się tylko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SBSP mające możliwość prowadzenia ciągłej, obustronnej łączności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(radiowej, względnie telefonicznej lub internetowej) z organami ATC oraz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zapewniające ciągłość zdalnego sterowania BSP;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9. Wszystkie SBSP wykonujące loty IFR i VFR w przestrzeniach służb ruchu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lotniczego, powinny stosować się do przepisów i procedur adekwatnych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dla lotnictwa załogowego;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10.Każdy SBSP powinien być wyposażony w odpowiednie systemy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antykolizyjne dla uniknięcia kolizji z innymi samolotami;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11.Każdy pilot BSP, niezależnie od elementu przestrzeni powietrznej jaki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wykorzystuje, powinien złożyć Plan Lotu do stosownych organów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zarządzania ruchem lotniczym;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70C0"/>
                </a:solidFill>
                <a:latin typeface="Arial"/>
              </a:rPr>
              <a:t>12. Bezpieczna realizacja zadań SBSP powinna być wynikiem działań 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 wszystkich sił i śr. uczestniczących w organizacji i wykonywaniu lotów;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13. Piloci BSP mogą wykorzystywać wszelkie dostępne przyrządy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 pilotażowo-nawigacyjne (autopilot, zdalne i autonomiczne systemy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 sterowania), ale pod żadnym pozorem w przewidywanej przyszłości,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 odpowiedzialność pilota BSP nie może być zastąpiona przez nawet</a:t>
            </a:r>
            <a:br>
              <a:rPr lang="pl-PL" sz="2000" b="1" dirty="0">
                <a:solidFill>
                  <a:srgbClr val="0070C0"/>
                </a:solidFill>
                <a:latin typeface="Arial"/>
              </a:rPr>
            </a:br>
            <a:r>
              <a:rPr lang="pl-PL" sz="2000" b="1" dirty="0">
                <a:solidFill>
                  <a:srgbClr val="0070C0"/>
                </a:solidFill>
                <a:latin typeface="Arial"/>
              </a:rPr>
              <a:t>      najbardziej zaawansowaną technologię.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b="1" i="1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1"/>
            <a:ext cx="1997373" cy="4915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" y="6426200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50826" y="6458744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3780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043" y="49488"/>
            <a:ext cx="8229600" cy="472480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lang="pl-PL" dirty="0"/>
            </a:br>
            <a:br>
              <a:rPr lang="pl-PL" dirty="0"/>
            </a:br>
            <a:endParaRPr lang="pl-PL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115616" y="38101"/>
            <a:ext cx="784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       </a:t>
            </a:r>
            <a:r>
              <a:rPr lang="pl-PL" sz="2800" dirty="0">
                <a:solidFill>
                  <a:srgbClr val="FFFF00"/>
                </a:solidFill>
                <a:latin typeface="Arial Black" pitchFamily="34" charset="0"/>
              </a:rPr>
              <a:t>KRYTERIA BEZPIECZEŃSTWA </a:t>
            </a:r>
            <a:br>
              <a:rPr lang="pl-PL" sz="28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pl-PL" sz="2800" dirty="0">
                <a:solidFill>
                  <a:srgbClr val="FFFF00"/>
                </a:solidFill>
                <a:latin typeface="Arial Black" pitchFamily="34" charset="0"/>
              </a:rPr>
              <a:t>                 LOTÓW SBSP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1"/>
            <a:ext cx="1691679" cy="4915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17" name="Prostokąt 16"/>
          <p:cNvSpPr/>
          <p:nvPr/>
        </p:nvSpPr>
        <p:spPr>
          <a:xfrm>
            <a:off x="0" y="992208"/>
            <a:ext cx="89644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Stan techniczny SBSP oraz systemów kierowania i łączności,</a:t>
            </a:r>
            <a:r>
              <a:rPr lang="pl-PL" sz="32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      </a:t>
            </a: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Systemy antykolizyjne, 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Kryteria separacji, 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Bezpieczeństwo łączności, zdalnego sterowania </a:t>
            </a:r>
            <a:b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i transmisji danych,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Zasady sterowania i kontroli w aspekcie integracji z lotnictwem załogowym,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Zasady postępowania w sytuacjach szczególnych i awaryjnych w locie „</a:t>
            </a:r>
            <a:r>
              <a:rPr lang="pl-PL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Emergency</a:t>
            </a: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”,    </a:t>
            </a:r>
            <a:endParaRPr lang="pl-PL" sz="32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Minimalne Warunki Atmosferyczne (MWA).</a:t>
            </a:r>
            <a:endParaRPr lang="pl-PL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6426200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Prostokąt 8"/>
          <p:cNvSpPr>
            <a:spLocks noChangeArrowheads="1"/>
          </p:cNvSpPr>
          <p:nvPr/>
        </p:nvSpPr>
        <p:spPr bwMode="auto">
          <a:xfrm>
            <a:off x="250826" y="6458744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937125" y="457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pl-PL" b="1" u="sng">
              <a:solidFill>
                <a:srgbClr val="FFFF00"/>
              </a:solidFill>
              <a:latin typeface="Times New Roman CE" pitchFamily="18" charset="0"/>
            </a:endParaRPr>
          </a:p>
        </p:txBody>
      </p:sp>
      <p:sp>
        <p:nvSpPr>
          <p:cNvPr id="8197" name="Rectangle 36"/>
          <p:cNvSpPr>
            <a:spLocks noChangeArrowheads="1"/>
          </p:cNvSpPr>
          <p:nvPr/>
        </p:nvSpPr>
        <p:spPr bwMode="auto">
          <a:xfrm>
            <a:off x="-31357" y="-99392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b="1" dirty="0">
                <a:solidFill>
                  <a:srgbClr val="FFFF00"/>
                </a:solidFill>
                <a:latin typeface="Arial" pitchFamily="34" charset="0"/>
              </a:rPr>
              <a:t>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u="sng" dirty="0">
                <a:solidFill>
                  <a:srgbClr val="FFFF00"/>
                </a:solidFill>
                <a:latin typeface="Arial" pitchFamily="34" charset="0"/>
              </a:rPr>
              <a:t>Wymagania </a:t>
            </a:r>
            <a:r>
              <a:rPr lang="pl-PL" altLang="pl-PL" sz="3600" b="1" u="sng" dirty="0" err="1">
                <a:solidFill>
                  <a:srgbClr val="FFFF00"/>
                </a:solidFill>
                <a:latin typeface="Arial" pitchFamily="34" charset="0"/>
              </a:rPr>
              <a:t>operac</a:t>
            </a:r>
            <a:r>
              <a:rPr lang="pl-PL" altLang="pl-PL" sz="3600" b="1" u="sng" dirty="0">
                <a:solidFill>
                  <a:srgbClr val="FFFF00"/>
                </a:solidFill>
                <a:latin typeface="Arial" pitchFamily="34" charset="0"/>
              </a:rPr>
              <a:t>.-takt. SBSP:</a:t>
            </a:r>
            <a:endParaRPr lang="pl-PL" altLang="pl-PL" sz="3600" b="1" i="1" dirty="0">
              <a:solidFill>
                <a:srgbClr val="FF0000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1. Rozpoznawanie i interpretacja znaków, </a:t>
            </a:r>
            <a:b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    objaśnień oraz świateł lotniskowych.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2. Rozpoznawanie sygnałów świetlnych</a:t>
            </a:r>
            <a:b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    i pirotechnicznych.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3. Identyfikacja i omijanie przeszkód terenowych.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4. Identyfikacja i omijanie niebezpiecznych zjawisk   </a:t>
            </a:r>
            <a:b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    pogody.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5. Utrzymanie odpowiedniej odległości od chmur.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6. Separacja od innych Statków Powietrznych.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7. Skuteczne omijanie kolizji.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8. Ciągłość sterowania i kontroli.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</a:rPr>
              <a:t>9. Ciągłość systemów łączności.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3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14"/>
            <a:ext cx="1691679" cy="4915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6426200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250826" y="6464102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094344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937125" y="457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pl-PL" b="1" u="sng">
              <a:solidFill>
                <a:srgbClr val="FFFF00"/>
              </a:solidFill>
              <a:latin typeface="Times New Roman CE" pitchFamily="18" charset="0"/>
            </a:endParaRPr>
          </a:p>
        </p:txBody>
      </p:sp>
      <p:sp>
        <p:nvSpPr>
          <p:cNvPr id="9221" name="Rectangle 36"/>
          <p:cNvSpPr>
            <a:spLocks noChangeArrowheads="1"/>
          </p:cNvSpPr>
          <p:nvPr/>
        </p:nvSpPr>
        <p:spPr bwMode="auto">
          <a:xfrm>
            <a:off x="1" y="548681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4000" b="1" u="sng" dirty="0">
                <a:solidFill>
                  <a:srgbClr val="FFFF00"/>
                </a:solidFill>
                <a:latin typeface="Arial" pitchFamily="34" charset="0"/>
              </a:rPr>
              <a:t>Wymagania </a:t>
            </a:r>
            <a:r>
              <a:rPr lang="pl-PL" altLang="pl-PL" sz="4000" b="1" u="sng" dirty="0" err="1">
                <a:solidFill>
                  <a:srgbClr val="FFFF00"/>
                </a:solidFill>
                <a:latin typeface="Arial" pitchFamily="34" charset="0"/>
              </a:rPr>
              <a:t>operac</a:t>
            </a:r>
            <a:r>
              <a:rPr lang="pl-PL" altLang="pl-PL" sz="4000" b="1" u="sng" dirty="0">
                <a:solidFill>
                  <a:srgbClr val="FFFF00"/>
                </a:solidFill>
                <a:latin typeface="Arial" pitchFamily="34" charset="0"/>
              </a:rPr>
              <a:t>.-taktyczne SBSP:</a:t>
            </a:r>
            <a:endParaRPr lang="pl-PL" altLang="pl-PL" sz="36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            </a:t>
            </a:r>
            <a:r>
              <a:rPr lang="pl-PL" altLang="pl-PL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IMPLEMENTACJA SYSTEMÓW </a:t>
            </a:r>
            <a:br>
              <a:rPr lang="pl-PL" altLang="pl-PL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pl-PL" altLang="pl-PL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  I URZĄDZEŃ PILOTAŻOWO – NAWIG.: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1. Kamery TV EO/IR.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2. System radarowy ADS-B (4D).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3. System łączności I transmisji danych.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4. Systemy IFF/SSR i nawigacyjne.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5. Systemy ATOL i autonomiczne.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3600" b="1" dirty="0">
                <a:solidFill>
                  <a:srgbClr val="FF0000"/>
                </a:solidFill>
                <a:latin typeface="Arial" pitchFamily="34" charset="0"/>
              </a:rPr>
              <a:t>6. Systemy antykolizyjne (MIDCAS).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3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1"/>
            <a:ext cx="1691679" cy="4915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6426200"/>
            <a:ext cx="9144000" cy="431800"/>
          </a:xfrm>
          <a:prstGeom prst="rect">
            <a:avLst/>
          </a:prstGeom>
          <a:solidFill>
            <a:srgbClr val="7E1B68"/>
          </a:solidFill>
          <a:ln w="9525">
            <a:solidFill>
              <a:srgbClr val="5971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250826" y="6464102"/>
            <a:ext cx="864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WARSZAWA, INSTYTUT LOTNICTWA - 12.05.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20</a:t>
            </a:r>
            <a:r>
              <a:rPr lang="pl-PL" altLang="pl-PL" sz="1800" b="1" dirty="0">
                <a:solidFill>
                  <a:prstClr val="white"/>
                </a:solidFill>
                <a:latin typeface="Arial" charset="0"/>
              </a:rPr>
              <a:t>17r. </a:t>
            </a:r>
            <a:r>
              <a:rPr lang="en-US" altLang="pl-PL" sz="1800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20858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85863" y="1295400"/>
            <a:ext cx="677068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b="1" u="sng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4211" name="Rectangle 16"/>
          <p:cNvSpPr>
            <a:spLocks noChangeArrowheads="1"/>
          </p:cNvSpPr>
          <p:nvPr/>
        </p:nvSpPr>
        <p:spPr bwMode="auto">
          <a:xfrm>
            <a:off x="3467100" y="19526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>
              <a:solidFill>
                <a:srgbClr val="FFFFFF"/>
              </a:solidFill>
            </a:endParaRPr>
          </a:p>
        </p:txBody>
      </p:sp>
      <p:graphicFrame>
        <p:nvGraphicFramePr>
          <p:cNvPr id="942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29683"/>
              </p:ext>
            </p:extLst>
          </p:nvPr>
        </p:nvGraphicFramePr>
        <p:xfrm>
          <a:off x="34925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Slajd" r:id="rId4" imgW="1618400" imgH="1213053" progId="PowerPoint.Slide.8">
                  <p:embed/>
                </p:oleObj>
              </mc:Choice>
              <mc:Fallback>
                <p:oleObj name="Slajd" r:id="rId4" imgW="1618400" imgH="121305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3" name="Group 22"/>
          <p:cNvGrpSpPr>
            <a:grpSpLocks/>
          </p:cNvGrpSpPr>
          <p:nvPr/>
        </p:nvGrpSpPr>
        <p:grpSpPr bwMode="auto">
          <a:xfrm>
            <a:off x="5638800" y="5257800"/>
            <a:ext cx="1600200" cy="1600200"/>
            <a:chOff x="1962" y="375"/>
            <a:chExt cx="1699" cy="1665"/>
          </a:xfrm>
        </p:grpSpPr>
        <p:sp>
          <p:nvSpPr>
            <p:cNvPr id="94238" name="Freeform 23"/>
            <p:cNvSpPr>
              <a:spLocks/>
            </p:cNvSpPr>
            <p:nvPr/>
          </p:nvSpPr>
          <p:spPr bwMode="auto">
            <a:xfrm>
              <a:off x="2244" y="675"/>
              <a:ext cx="1139" cy="1113"/>
            </a:xfrm>
            <a:custGeom>
              <a:avLst/>
              <a:gdLst>
                <a:gd name="T0" fmla="*/ 0 w 375"/>
                <a:gd name="T1" fmla="*/ 1125213176 h 367"/>
                <a:gd name="T2" fmla="*/ 16631180 w 375"/>
                <a:gd name="T3" fmla="*/ 1314029196 h 367"/>
                <a:gd name="T4" fmla="*/ 114075713 w 375"/>
                <a:gd name="T5" fmla="*/ 1503424117 h 367"/>
                <a:gd name="T6" fmla="*/ 226935499 w 375"/>
                <a:gd name="T7" fmla="*/ 1659732715 h 367"/>
                <a:gd name="T8" fmla="*/ 382174420 w 375"/>
                <a:gd name="T9" fmla="*/ 1798848268 h 367"/>
                <a:gd name="T10" fmla="*/ 552299056 w 375"/>
                <a:gd name="T11" fmla="*/ 1914408002 h 367"/>
                <a:gd name="T12" fmla="*/ 739785260 w 375"/>
                <a:gd name="T13" fmla="*/ 1987665210 h 367"/>
                <a:gd name="T14" fmla="*/ 932646404 w 375"/>
                <a:gd name="T15" fmla="*/ 2020951570 h 367"/>
                <a:gd name="T16" fmla="*/ 1160791105 w 375"/>
                <a:gd name="T17" fmla="*/ 2020951570 h 367"/>
                <a:gd name="T18" fmla="*/ 1348276993 w 375"/>
                <a:gd name="T19" fmla="*/ 1987665210 h 367"/>
                <a:gd name="T20" fmla="*/ 1557763176 w 375"/>
                <a:gd name="T21" fmla="*/ 1914408002 h 367"/>
                <a:gd name="T22" fmla="*/ 1728026175 w 375"/>
                <a:gd name="T23" fmla="*/ 1798848268 h 367"/>
                <a:gd name="T24" fmla="*/ 1859346214 w 375"/>
                <a:gd name="T25" fmla="*/ 1659732715 h 367"/>
                <a:gd name="T26" fmla="*/ 1996122503 w 375"/>
                <a:gd name="T27" fmla="*/ 1503424117 h 367"/>
                <a:gd name="T28" fmla="*/ 2070642134 w 375"/>
                <a:gd name="T29" fmla="*/ 1314029196 h 367"/>
                <a:gd name="T30" fmla="*/ 2110198222 w 375"/>
                <a:gd name="T31" fmla="*/ 1125213176 h 367"/>
                <a:gd name="T32" fmla="*/ 2110198222 w 375"/>
                <a:gd name="T33" fmla="*/ 912054443 h 367"/>
                <a:gd name="T34" fmla="*/ 2070642134 w 375"/>
                <a:gd name="T35" fmla="*/ 728647837 h 367"/>
                <a:gd name="T36" fmla="*/ 1996122503 w 375"/>
                <a:gd name="T37" fmla="*/ 534514960 h 367"/>
                <a:gd name="T38" fmla="*/ 1859346214 w 375"/>
                <a:gd name="T39" fmla="*/ 361440739 h 367"/>
                <a:gd name="T40" fmla="*/ 1728026175 w 375"/>
                <a:gd name="T41" fmla="*/ 222103329 h 367"/>
                <a:gd name="T42" fmla="*/ 1557763176 w 375"/>
                <a:gd name="T43" fmla="*/ 122930519 h 367"/>
                <a:gd name="T44" fmla="*/ 1348276993 w 375"/>
                <a:gd name="T45" fmla="*/ 33308123 h 367"/>
                <a:gd name="T46" fmla="*/ 1160791105 w 375"/>
                <a:gd name="T47" fmla="*/ 0 h 367"/>
                <a:gd name="T48" fmla="*/ 932646404 w 375"/>
                <a:gd name="T49" fmla="*/ 0 h 367"/>
                <a:gd name="T50" fmla="*/ 739785260 w 375"/>
                <a:gd name="T51" fmla="*/ 33308123 h 367"/>
                <a:gd name="T52" fmla="*/ 552299056 w 375"/>
                <a:gd name="T53" fmla="*/ 122930519 h 367"/>
                <a:gd name="T54" fmla="*/ 382174420 w 375"/>
                <a:gd name="T55" fmla="*/ 222103329 h 367"/>
                <a:gd name="T56" fmla="*/ 226935499 w 375"/>
                <a:gd name="T57" fmla="*/ 361440739 h 367"/>
                <a:gd name="T58" fmla="*/ 114075713 w 375"/>
                <a:gd name="T59" fmla="*/ 534514960 h 367"/>
                <a:gd name="T60" fmla="*/ 16631180 w 375"/>
                <a:gd name="T61" fmla="*/ 728647837 h 367"/>
                <a:gd name="T62" fmla="*/ 0 w 375"/>
                <a:gd name="T63" fmla="*/ 912054443 h 3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75" h="367">
                  <a:moveTo>
                    <a:pt x="0" y="183"/>
                  </a:moveTo>
                  <a:lnTo>
                    <a:pt x="0" y="202"/>
                  </a:lnTo>
                  <a:lnTo>
                    <a:pt x="0" y="217"/>
                  </a:lnTo>
                  <a:lnTo>
                    <a:pt x="3" y="236"/>
                  </a:lnTo>
                  <a:lnTo>
                    <a:pt x="10" y="251"/>
                  </a:lnTo>
                  <a:lnTo>
                    <a:pt x="20" y="270"/>
                  </a:lnTo>
                  <a:lnTo>
                    <a:pt x="30" y="282"/>
                  </a:lnTo>
                  <a:lnTo>
                    <a:pt x="40" y="298"/>
                  </a:lnTo>
                  <a:lnTo>
                    <a:pt x="54" y="313"/>
                  </a:lnTo>
                  <a:lnTo>
                    <a:pt x="67" y="323"/>
                  </a:lnTo>
                  <a:lnTo>
                    <a:pt x="80" y="332"/>
                  </a:lnTo>
                  <a:lnTo>
                    <a:pt x="97" y="344"/>
                  </a:lnTo>
                  <a:lnTo>
                    <a:pt x="113" y="351"/>
                  </a:lnTo>
                  <a:lnTo>
                    <a:pt x="130" y="357"/>
                  </a:lnTo>
                  <a:lnTo>
                    <a:pt x="147" y="360"/>
                  </a:lnTo>
                  <a:lnTo>
                    <a:pt x="164" y="363"/>
                  </a:lnTo>
                  <a:lnTo>
                    <a:pt x="187" y="366"/>
                  </a:lnTo>
                  <a:lnTo>
                    <a:pt x="204" y="363"/>
                  </a:lnTo>
                  <a:lnTo>
                    <a:pt x="224" y="360"/>
                  </a:lnTo>
                  <a:lnTo>
                    <a:pt x="237" y="357"/>
                  </a:lnTo>
                  <a:lnTo>
                    <a:pt x="257" y="351"/>
                  </a:lnTo>
                  <a:lnTo>
                    <a:pt x="274" y="344"/>
                  </a:lnTo>
                  <a:lnTo>
                    <a:pt x="287" y="332"/>
                  </a:lnTo>
                  <a:lnTo>
                    <a:pt x="304" y="323"/>
                  </a:lnTo>
                  <a:lnTo>
                    <a:pt x="314" y="313"/>
                  </a:lnTo>
                  <a:lnTo>
                    <a:pt x="327" y="298"/>
                  </a:lnTo>
                  <a:lnTo>
                    <a:pt x="341" y="282"/>
                  </a:lnTo>
                  <a:lnTo>
                    <a:pt x="351" y="270"/>
                  </a:lnTo>
                  <a:lnTo>
                    <a:pt x="358" y="251"/>
                  </a:lnTo>
                  <a:lnTo>
                    <a:pt x="364" y="236"/>
                  </a:lnTo>
                  <a:lnTo>
                    <a:pt x="367" y="217"/>
                  </a:lnTo>
                  <a:lnTo>
                    <a:pt x="371" y="202"/>
                  </a:lnTo>
                  <a:lnTo>
                    <a:pt x="374" y="183"/>
                  </a:lnTo>
                  <a:lnTo>
                    <a:pt x="371" y="164"/>
                  </a:lnTo>
                  <a:lnTo>
                    <a:pt x="367" y="146"/>
                  </a:lnTo>
                  <a:lnTo>
                    <a:pt x="364" y="131"/>
                  </a:lnTo>
                  <a:lnTo>
                    <a:pt x="358" y="112"/>
                  </a:lnTo>
                  <a:lnTo>
                    <a:pt x="351" y="96"/>
                  </a:lnTo>
                  <a:lnTo>
                    <a:pt x="341" y="80"/>
                  </a:lnTo>
                  <a:lnTo>
                    <a:pt x="327" y="65"/>
                  </a:lnTo>
                  <a:lnTo>
                    <a:pt x="314" y="53"/>
                  </a:lnTo>
                  <a:lnTo>
                    <a:pt x="304" y="40"/>
                  </a:lnTo>
                  <a:lnTo>
                    <a:pt x="287" y="31"/>
                  </a:lnTo>
                  <a:lnTo>
                    <a:pt x="274" y="22"/>
                  </a:lnTo>
                  <a:lnTo>
                    <a:pt x="257" y="16"/>
                  </a:lnTo>
                  <a:lnTo>
                    <a:pt x="237" y="6"/>
                  </a:lnTo>
                  <a:lnTo>
                    <a:pt x="224" y="3"/>
                  </a:lnTo>
                  <a:lnTo>
                    <a:pt x="204" y="0"/>
                  </a:lnTo>
                  <a:lnTo>
                    <a:pt x="187" y="0"/>
                  </a:lnTo>
                  <a:lnTo>
                    <a:pt x="164" y="0"/>
                  </a:lnTo>
                  <a:lnTo>
                    <a:pt x="147" y="3"/>
                  </a:lnTo>
                  <a:lnTo>
                    <a:pt x="130" y="6"/>
                  </a:lnTo>
                  <a:lnTo>
                    <a:pt x="113" y="16"/>
                  </a:lnTo>
                  <a:lnTo>
                    <a:pt x="97" y="22"/>
                  </a:lnTo>
                  <a:lnTo>
                    <a:pt x="80" y="31"/>
                  </a:lnTo>
                  <a:lnTo>
                    <a:pt x="67" y="40"/>
                  </a:lnTo>
                  <a:lnTo>
                    <a:pt x="54" y="53"/>
                  </a:lnTo>
                  <a:lnTo>
                    <a:pt x="40" y="65"/>
                  </a:lnTo>
                  <a:lnTo>
                    <a:pt x="30" y="80"/>
                  </a:lnTo>
                  <a:lnTo>
                    <a:pt x="20" y="96"/>
                  </a:lnTo>
                  <a:lnTo>
                    <a:pt x="10" y="112"/>
                  </a:lnTo>
                  <a:lnTo>
                    <a:pt x="3" y="131"/>
                  </a:lnTo>
                  <a:lnTo>
                    <a:pt x="0" y="146"/>
                  </a:lnTo>
                  <a:lnTo>
                    <a:pt x="0" y="164"/>
                  </a:lnTo>
                  <a:lnTo>
                    <a:pt x="0" y="183"/>
                  </a:lnTo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39" name="Freeform 24"/>
            <p:cNvSpPr>
              <a:spLocks/>
            </p:cNvSpPr>
            <p:nvPr/>
          </p:nvSpPr>
          <p:spPr bwMode="auto">
            <a:xfrm>
              <a:off x="2640" y="384"/>
              <a:ext cx="174" cy="839"/>
            </a:xfrm>
            <a:custGeom>
              <a:avLst/>
              <a:gdLst>
                <a:gd name="T0" fmla="*/ 272629233 w 58"/>
                <a:gd name="T1" fmla="*/ 0 h 277"/>
                <a:gd name="T2" fmla="*/ 0 w 58"/>
                <a:gd name="T3" fmla="*/ 1258580583 h 277"/>
                <a:gd name="T4" fmla="*/ 272629233 w 58"/>
                <a:gd name="T5" fmla="*/ 1509505011 h 277"/>
                <a:gd name="T6" fmla="*/ 272629233 w 58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77">
                  <a:moveTo>
                    <a:pt x="57" y="0"/>
                  </a:moveTo>
                  <a:lnTo>
                    <a:pt x="0" y="230"/>
                  </a:lnTo>
                  <a:lnTo>
                    <a:pt x="57" y="276"/>
                  </a:lnTo>
                  <a:lnTo>
                    <a:pt x="5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0" name="Freeform 25"/>
            <p:cNvSpPr>
              <a:spLocks/>
            </p:cNvSpPr>
            <p:nvPr/>
          </p:nvSpPr>
          <p:spPr bwMode="auto">
            <a:xfrm>
              <a:off x="2814" y="1062"/>
              <a:ext cx="847" cy="161"/>
            </a:xfrm>
            <a:custGeom>
              <a:avLst/>
              <a:gdLst>
                <a:gd name="T0" fmla="*/ 299773664 w 279"/>
                <a:gd name="T1" fmla="*/ 0 h 53"/>
                <a:gd name="T2" fmla="*/ 1570147203 w 279"/>
                <a:gd name="T3" fmla="*/ 296349255 h 53"/>
                <a:gd name="T4" fmla="*/ 0 w 279"/>
                <a:gd name="T5" fmla="*/ 296349255 h 53"/>
                <a:gd name="T6" fmla="*/ 299773664 w 279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9" h="53">
                  <a:moveTo>
                    <a:pt x="53" y="0"/>
                  </a:moveTo>
                  <a:lnTo>
                    <a:pt x="278" y="52"/>
                  </a:lnTo>
                  <a:lnTo>
                    <a:pt x="0" y="52"/>
                  </a:lnTo>
                  <a:lnTo>
                    <a:pt x="5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1" name="Freeform 26"/>
            <p:cNvSpPr>
              <a:spLocks/>
            </p:cNvSpPr>
            <p:nvPr/>
          </p:nvSpPr>
          <p:spPr bwMode="auto">
            <a:xfrm>
              <a:off x="2814" y="1223"/>
              <a:ext cx="160" cy="817"/>
            </a:xfrm>
            <a:custGeom>
              <a:avLst/>
              <a:gdLst>
                <a:gd name="T0" fmla="*/ 271607170 w 53"/>
                <a:gd name="T1" fmla="*/ 271653534 h 271"/>
                <a:gd name="T2" fmla="*/ 0 w 53"/>
                <a:gd name="T3" fmla="*/ 1383211814 h 271"/>
                <a:gd name="T4" fmla="*/ 0 w 53"/>
                <a:gd name="T5" fmla="*/ 0 h 271"/>
                <a:gd name="T6" fmla="*/ 271607170 w 53"/>
                <a:gd name="T7" fmla="*/ 271653534 h 2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271">
                  <a:moveTo>
                    <a:pt x="52" y="53"/>
                  </a:moveTo>
                  <a:lnTo>
                    <a:pt x="0" y="270"/>
                  </a:lnTo>
                  <a:lnTo>
                    <a:pt x="0" y="0"/>
                  </a:lnTo>
                  <a:lnTo>
                    <a:pt x="52" y="5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2" name="Freeform 27"/>
            <p:cNvSpPr>
              <a:spLocks/>
            </p:cNvSpPr>
            <p:nvPr/>
          </p:nvSpPr>
          <p:spPr bwMode="auto">
            <a:xfrm>
              <a:off x="1962" y="1223"/>
              <a:ext cx="852" cy="161"/>
            </a:xfrm>
            <a:custGeom>
              <a:avLst/>
              <a:gdLst>
                <a:gd name="T0" fmla="*/ 1553764963 w 281"/>
                <a:gd name="T1" fmla="*/ 0 h 53"/>
                <a:gd name="T2" fmla="*/ 1242960875 w 281"/>
                <a:gd name="T3" fmla="*/ 296349255 h 53"/>
                <a:gd name="T4" fmla="*/ 0 w 281"/>
                <a:gd name="T5" fmla="*/ 0 h 53"/>
                <a:gd name="T6" fmla="*/ 1553764963 w 281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1" h="53">
                  <a:moveTo>
                    <a:pt x="280" y="0"/>
                  </a:moveTo>
                  <a:lnTo>
                    <a:pt x="224" y="52"/>
                  </a:lnTo>
                  <a:lnTo>
                    <a:pt x="0" y="0"/>
                  </a:lnTo>
                  <a:lnTo>
                    <a:pt x="2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3" name="Freeform 28"/>
            <p:cNvSpPr>
              <a:spLocks/>
            </p:cNvSpPr>
            <p:nvPr/>
          </p:nvSpPr>
          <p:spPr bwMode="auto">
            <a:xfrm>
              <a:off x="2814" y="375"/>
              <a:ext cx="160" cy="848"/>
            </a:xfrm>
            <a:custGeom>
              <a:avLst/>
              <a:gdLst>
                <a:gd name="T0" fmla="*/ 0 w 53"/>
                <a:gd name="T1" fmla="*/ 0 h 280"/>
                <a:gd name="T2" fmla="*/ 271607170 w 53"/>
                <a:gd name="T3" fmla="*/ 1273075158 h 280"/>
                <a:gd name="T4" fmla="*/ 0 w 53"/>
                <a:gd name="T5" fmla="*/ 1523745503 h 280"/>
                <a:gd name="T6" fmla="*/ 0 w 53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280">
                  <a:moveTo>
                    <a:pt x="0" y="0"/>
                  </a:moveTo>
                  <a:lnTo>
                    <a:pt x="52" y="233"/>
                  </a:lnTo>
                  <a:lnTo>
                    <a:pt x="0" y="279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4" name="Freeform 29"/>
            <p:cNvSpPr>
              <a:spLocks/>
            </p:cNvSpPr>
            <p:nvPr/>
          </p:nvSpPr>
          <p:spPr bwMode="auto">
            <a:xfrm>
              <a:off x="2814" y="1223"/>
              <a:ext cx="847" cy="161"/>
            </a:xfrm>
            <a:custGeom>
              <a:avLst/>
              <a:gdLst>
                <a:gd name="T0" fmla="*/ 1570147203 w 279"/>
                <a:gd name="T1" fmla="*/ 0 h 53"/>
                <a:gd name="T2" fmla="*/ 0 w 279"/>
                <a:gd name="T3" fmla="*/ 0 h 53"/>
                <a:gd name="T4" fmla="*/ 299773664 w 279"/>
                <a:gd name="T5" fmla="*/ 296349255 h 53"/>
                <a:gd name="T6" fmla="*/ 1570147203 w 279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9" h="53">
                  <a:moveTo>
                    <a:pt x="278" y="0"/>
                  </a:moveTo>
                  <a:lnTo>
                    <a:pt x="0" y="0"/>
                  </a:lnTo>
                  <a:lnTo>
                    <a:pt x="53" y="52"/>
                  </a:lnTo>
                  <a:lnTo>
                    <a:pt x="278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5" name="Freeform 30"/>
            <p:cNvSpPr>
              <a:spLocks/>
            </p:cNvSpPr>
            <p:nvPr/>
          </p:nvSpPr>
          <p:spPr bwMode="auto">
            <a:xfrm>
              <a:off x="2640" y="1223"/>
              <a:ext cx="174" cy="817"/>
            </a:xfrm>
            <a:custGeom>
              <a:avLst/>
              <a:gdLst>
                <a:gd name="T0" fmla="*/ 272629233 w 58"/>
                <a:gd name="T1" fmla="*/ 0 h 271"/>
                <a:gd name="T2" fmla="*/ 272629233 w 58"/>
                <a:gd name="T3" fmla="*/ 1383211814 h 271"/>
                <a:gd name="T4" fmla="*/ 0 w 58"/>
                <a:gd name="T5" fmla="*/ 271653534 h 271"/>
                <a:gd name="T6" fmla="*/ 272629233 w 58"/>
                <a:gd name="T7" fmla="*/ 0 h 2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71">
                  <a:moveTo>
                    <a:pt x="57" y="0"/>
                  </a:moveTo>
                  <a:lnTo>
                    <a:pt x="57" y="270"/>
                  </a:lnTo>
                  <a:lnTo>
                    <a:pt x="0" y="53"/>
                  </a:lnTo>
                  <a:lnTo>
                    <a:pt x="57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94246" name="Freeform 31"/>
            <p:cNvSpPr>
              <a:spLocks/>
            </p:cNvSpPr>
            <p:nvPr/>
          </p:nvSpPr>
          <p:spPr bwMode="auto">
            <a:xfrm>
              <a:off x="1962" y="1062"/>
              <a:ext cx="852" cy="161"/>
            </a:xfrm>
            <a:custGeom>
              <a:avLst/>
              <a:gdLst>
                <a:gd name="T0" fmla="*/ 0 w 281"/>
                <a:gd name="T1" fmla="*/ 296349255 h 53"/>
                <a:gd name="T2" fmla="*/ 1242960875 w 281"/>
                <a:gd name="T3" fmla="*/ 0 h 53"/>
                <a:gd name="T4" fmla="*/ 1553764963 w 281"/>
                <a:gd name="T5" fmla="*/ 296349255 h 53"/>
                <a:gd name="T6" fmla="*/ 0 w 281"/>
                <a:gd name="T7" fmla="*/ 296349255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1" h="53">
                  <a:moveTo>
                    <a:pt x="0" y="52"/>
                  </a:moveTo>
                  <a:lnTo>
                    <a:pt x="224" y="0"/>
                  </a:lnTo>
                  <a:lnTo>
                    <a:pt x="280" y="52"/>
                  </a:lnTo>
                  <a:lnTo>
                    <a:pt x="0" y="52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6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6" name="Schemat blokowy: łącznik 1"/>
          <p:cNvSpPr>
            <a:spLocks noChangeArrowheads="1"/>
          </p:cNvSpPr>
          <p:nvPr/>
        </p:nvSpPr>
        <p:spPr bwMode="auto">
          <a:xfrm>
            <a:off x="1249363" y="40052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421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402590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8" name="Objaśnienie prostokątne 2"/>
          <p:cNvSpPr>
            <a:spLocks noChangeArrowheads="1"/>
          </p:cNvSpPr>
          <p:nvPr/>
        </p:nvSpPr>
        <p:spPr bwMode="auto">
          <a:xfrm>
            <a:off x="8039100" y="2571750"/>
            <a:ext cx="914400" cy="612775"/>
          </a:xfrm>
          <a:prstGeom prst="wedgeRectCallout">
            <a:avLst>
              <a:gd name="adj1" fmla="val -73213"/>
              <a:gd name="adj2" fmla="val 1904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>
                <a:solidFill>
                  <a:srgbClr val="002060"/>
                </a:solidFill>
                <a:latin typeface="Times New Roman" pitchFamily="18" charset="0"/>
              </a:rPr>
              <a:t>KPT</a:t>
            </a:r>
          </a:p>
        </p:txBody>
      </p:sp>
      <p:sp>
        <p:nvSpPr>
          <p:cNvPr id="94219" name="Objaśnienie prostokątne 3"/>
          <p:cNvSpPr>
            <a:spLocks noChangeArrowheads="1"/>
          </p:cNvSpPr>
          <p:nvPr/>
        </p:nvSpPr>
        <p:spPr bwMode="auto">
          <a:xfrm>
            <a:off x="166688" y="2565400"/>
            <a:ext cx="914400" cy="612775"/>
          </a:xfrm>
          <a:prstGeom prst="wedgeRectCallout">
            <a:avLst>
              <a:gd name="adj1" fmla="val 75991"/>
              <a:gd name="adj2" fmla="val 202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>
                <a:solidFill>
                  <a:srgbClr val="002060"/>
                </a:solidFill>
                <a:latin typeface="Times New Roman" pitchFamily="18" charset="0"/>
              </a:rPr>
              <a:t>WPT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Gwiazda 6-ramienna 4"/>
          <p:cNvSpPr/>
          <p:nvPr/>
        </p:nvSpPr>
        <p:spPr bwMode="auto">
          <a:xfrm>
            <a:off x="2543175" y="3662363"/>
            <a:ext cx="457200" cy="457200"/>
          </a:xfrm>
          <a:prstGeom prst="star6">
            <a:avLst>
              <a:gd name="adj" fmla="val 8233"/>
              <a:gd name="hf" fmla="val 1154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422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662363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aśnienie liniowe 1 5"/>
          <p:cNvSpPr/>
          <p:nvPr/>
        </p:nvSpPr>
        <p:spPr bwMode="auto">
          <a:xfrm>
            <a:off x="6745288" y="2457450"/>
            <a:ext cx="779462" cy="414338"/>
          </a:xfrm>
          <a:prstGeom prst="borderCallout1">
            <a:avLst>
              <a:gd name="adj1" fmla="val 39448"/>
              <a:gd name="adj2" fmla="val -3571"/>
              <a:gd name="adj3" fmla="val 311129"/>
              <a:gd name="adj4" fmla="val -17976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Times New Roman" pitchFamily="18" charset="0"/>
              </a:rPr>
              <a:t>HP</a:t>
            </a:r>
          </a:p>
        </p:txBody>
      </p:sp>
      <p:sp>
        <p:nvSpPr>
          <p:cNvPr id="7" name="Objaśnienie liniowe 1 6"/>
          <p:cNvSpPr/>
          <p:nvPr/>
        </p:nvSpPr>
        <p:spPr bwMode="auto">
          <a:xfrm>
            <a:off x="1598613" y="2571750"/>
            <a:ext cx="776287" cy="496888"/>
          </a:xfrm>
          <a:prstGeom prst="borderCallout1">
            <a:avLst>
              <a:gd name="adj1" fmla="val 54287"/>
              <a:gd name="adj2" fmla="val 104365"/>
              <a:gd name="adj3" fmla="val 235336"/>
              <a:gd name="adj4" fmla="val 14822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2060"/>
                </a:solidFill>
                <a:latin typeface="Times New Roman" pitchFamily="18" charset="0"/>
              </a:rPr>
              <a:t> HP</a:t>
            </a:r>
          </a:p>
        </p:txBody>
      </p:sp>
      <p:sp>
        <p:nvSpPr>
          <p:cNvPr id="94224" name="Wybuch  2 8"/>
          <p:cNvSpPr>
            <a:spLocks noChangeArrowheads="1"/>
          </p:cNvSpPr>
          <p:nvPr/>
        </p:nvSpPr>
        <p:spPr bwMode="auto">
          <a:xfrm>
            <a:off x="3482975" y="6072188"/>
            <a:ext cx="1296988" cy="785812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Times New Roman" pitchFamily="18" charset="0"/>
              </a:rPr>
              <a:t>TP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290888" y="4264025"/>
            <a:ext cx="25241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W = 630 km/</a:t>
            </a:r>
            <a:r>
              <a:rPr lang="pl-PL" sz="1400" b="1" u="sng" dirty="0" err="1">
                <a:solidFill>
                  <a:srgbClr val="FF0000"/>
                </a:solidFill>
              </a:rPr>
              <a:t>h,S</a:t>
            </a:r>
            <a:r>
              <a:rPr lang="pl-PL" sz="1400" b="1" u="sng" dirty="0">
                <a:solidFill>
                  <a:srgbClr val="FF0000"/>
                </a:solidFill>
              </a:rPr>
              <a:t> = 420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 </a:t>
            </a:r>
            <a:r>
              <a:rPr lang="pl-PL" sz="1400" b="1" u="sng" dirty="0" err="1">
                <a:solidFill>
                  <a:srgbClr val="FF0000"/>
                </a:solidFill>
              </a:rPr>
              <a:t>ttr</a:t>
            </a:r>
            <a:r>
              <a:rPr lang="pl-PL" sz="1400" b="1" u="sng" dirty="0">
                <a:solidFill>
                  <a:srgbClr val="FF0000"/>
                </a:solidFill>
              </a:rPr>
              <a:t> = 40 min. , K=300</a:t>
            </a:r>
            <a:r>
              <a:rPr lang="pl-PL" sz="1400" b="1" u="sng" dirty="0">
                <a:solidFill>
                  <a:srgbClr val="FF0000"/>
                </a:solidFill>
                <a:sym typeface="Symbol"/>
              </a:rPr>
              <a:t></a:t>
            </a:r>
            <a:endParaRPr lang="pl-PL" sz="1400" b="1" u="sng" dirty="0">
              <a:solidFill>
                <a:srgbClr val="FFFF00"/>
              </a:solidFill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l-PL" sz="1000" b="1" u="sng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71550" y="4941888"/>
            <a:ext cx="25241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W = 400 km/</a:t>
            </a:r>
            <a:r>
              <a:rPr lang="pl-PL" sz="1400" b="1" u="sng" dirty="0" err="1">
                <a:solidFill>
                  <a:srgbClr val="FF0000"/>
                </a:solidFill>
              </a:rPr>
              <a:t>h,S</a:t>
            </a:r>
            <a:r>
              <a:rPr lang="pl-PL" sz="1400" b="1" u="sng" dirty="0">
                <a:solidFill>
                  <a:srgbClr val="FF0000"/>
                </a:solidFill>
              </a:rPr>
              <a:t> = 60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 </a:t>
            </a:r>
            <a:r>
              <a:rPr lang="pl-PL" sz="1400" b="1" u="sng" dirty="0" err="1">
                <a:solidFill>
                  <a:srgbClr val="FF0000"/>
                </a:solidFill>
              </a:rPr>
              <a:t>twzn</a:t>
            </a:r>
            <a:r>
              <a:rPr lang="pl-PL" sz="1400" b="1" u="sng" dirty="0">
                <a:solidFill>
                  <a:srgbClr val="FF0000"/>
                </a:solidFill>
              </a:rPr>
              <a:t>= 9 min ,</a:t>
            </a:r>
            <a:r>
              <a:rPr lang="pl-PL" sz="1400" b="1" u="sng" dirty="0" err="1">
                <a:solidFill>
                  <a:srgbClr val="FF0000"/>
                </a:solidFill>
              </a:rPr>
              <a:t>Vwzn</a:t>
            </a:r>
            <a:r>
              <a:rPr lang="pl-PL" sz="1400" b="1" u="sng" dirty="0">
                <a:solidFill>
                  <a:srgbClr val="FF0000"/>
                </a:solidFill>
              </a:rPr>
              <a:t> =6 m/s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1" u="sng" dirty="0">
              <a:solidFill>
                <a:srgbClr val="FFFF00"/>
              </a:solidFill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l-PL" sz="1000" b="1" u="sng" dirty="0">
              <a:solidFill>
                <a:srgbClr val="FFFF00"/>
              </a:solidFill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815013" y="4840288"/>
            <a:ext cx="25257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W = 400 km/</a:t>
            </a:r>
            <a:r>
              <a:rPr lang="pl-PL" sz="1400" b="1" u="sng" dirty="0" err="1">
                <a:solidFill>
                  <a:srgbClr val="FF0000"/>
                </a:solidFill>
              </a:rPr>
              <a:t>h,S</a:t>
            </a:r>
            <a:r>
              <a:rPr lang="pl-PL" sz="1400" b="1" u="sng" dirty="0">
                <a:solidFill>
                  <a:srgbClr val="FF0000"/>
                </a:solidFill>
              </a:rPr>
              <a:t> = 60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u="sng" dirty="0">
                <a:solidFill>
                  <a:srgbClr val="FF0000"/>
                </a:solidFill>
              </a:rPr>
              <a:t> </a:t>
            </a:r>
            <a:r>
              <a:rPr lang="pl-PL" sz="1400" b="1" u="sng" dirty="0" err="1">
                <a:solidFill>
                  <a:srgbClr val="FF0000"/>
                </a:solidFill>
              </a:rPr>
              <a:t>tzn</a:t>
            </a:r>
            <a:r>
              <a:rPr lang="pl-PL" sz="1400" b="1" u="sng" dirty="0">
                <a:solidFill>
                  <a:srgbClr val="FF0000"/>
                </a:solidFill>
              </a:rPr>
              <a:t>= 9 min ,</a:t>
            </a:r>
            <a:r>
              <a:rPr lang="pl-PL" sz="1400" b="1" u="sng" dirty="0" err="1">
                <a:solidFill>
                  <a:srgbClr val="FF0000"/>
                </a:solidFill>
              </a:rPr>
              <a:t>Vzn</a:t>
            </a:r>
            <a:r>
              <a:rPr lang="pl-PL" sz="1400" b="1" u="sng" dirty="0">
                <a:solidFill>
                  <a:srgbClr val="FF0000"/>
                </a:solidFill>
              </a:rPr>
              <a:t> =6 m/s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b="1" u="sng" dirty="0">
              <a:solidFill>
                <a:srgbClr val="FFFF00"/>
              </a:solidFill>
            </a:endParaRP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pl-PL" sz="1000" b="1" u="sng" dirty="0">
              <a:solidFill>
                <a:srgbClr val="FFFF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59844" y="15875"/>
            <a:ext cx="4613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3600" dirty="0">
                <a:solidFill>
                  <a:srgbClr val="FFFF00"/>
                </a:solidFill>
                <a:latin typeface="Arial Black" pitchFamily="34" charset="0"/>
              </a:rPr>
              <a:t>PODSUMOWANIE</a:t>
            </a:r>
            <a:r>
              <a:rPr lang="pl-PL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4"/>
            <a:ext cx="2233611" cy="82083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8976491"/>
      </p:ext>
    </p:extLst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rywający">
  <a:themeElements>
    <a:clrScheme name="Porywający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Porywający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ywający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ywający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ywając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ywający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ywający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rywający">
  <a:themeElements>
    <a:clrScheme name="Porywający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Porywający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ywający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ywający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ywając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ywający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ywający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3767</TotalTime>
  <Words>749</Words>
  <Application>Microsoft Office PowerPoint</Application>
  <PresentationFormat>Pokaz na ekranie (4:3)</PresentationFormat>
  <Paragraphs>169</Paragraphs>
  <Slides>10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6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32" baseType="lpstr">
      <vt:lpstr>Arial</vt:lpstr>
      <vt:lpstr>Arial Black</vt:lpstr>
      <vt:lpstr>Arial Narrow</vt:lpstr>
      <vt:lpstr>Avenir Roman</vt:lpstr>
      <vt:lpstr>Book Antiqua</vt:lpstr>
      <vt:lpstr>Calibri</vt:lpstr>
      <vt:lpstr>Helvetica</vt:lpstr>
      <vt:lpstr>Lucida Sans</vt:lpstr>
      <vt:lpstr>Monotype Sorts</vt:lpstr>
      <vt:lpstr>Symbol</vt:lpstr>
      <vt:lpstr>Times New Roman</vt:lpstr>
      <vt:lpstr>Times New Roman CE</vt:lpstr>
      <vt:lpstr>Wingdings</vt:lpstr>
      <vt:lpstr>Wingdings 2</vt:lpstr>
      <vt:lpstr>Wingdings 3</vt:lpstr>
      <vt:lpstr>Wierzchołek</vt:lpstr>
      <vt:lpstr>Default</vt:lpstr>
      <vt:lpstr>Projekt domyślny</vt:lpstr>
      <vt:lpstr>Porywający</vt:lpstr>
      <vt:lpstr>1_Porywający</vt:lpstr>
      <vt:lpstr>2_Projekt domyślny</vt:lpstr>
      <vt:lpstr>Slajd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– Specjalone wyzwanie dla Polski i Europy</dc:title>
  <dc:creator>Valued Acer Customer</dc:creator>
  <cp:lastModifiedBy>Tomasz Gugała</cp:lastModifiedBy>
  <cp:revision>316</cp:revision>
  <dcterms:created xsi:type="dcterms:W3CDTF">2014-09-22T09:10:03Z</dcterms:created>
  <dcterms:modified xsi:type="dcterms:W3CDTF">2017-05-11T06:49:43Z</dcterms:modified>
</cp:coreProperties>
</file>